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94" r:id="rId2"/>
  </p:sldMasterIdLst>
  <p:notesMasterIdLst>
    <p:notesMasterId r:id="rId46"/>
  </p:notesMasterIdLst>
  <p:sldIdLst>
    <p:sldId id="256" r:id="rId3"/>
    <p:sldId id="321" r:id="rId4"/>
    <p:sldId id="261" r:id="rId5"/>
    <p:sldId id="526" r:id="rId6"/>
    <p:sldId id="481" r:id="rId7"/>
    <p:sldId id="391" r:id="rId8"/>
    <p:sldId id="471" r:id="rId9"/>
    <p:sldId id="619" r:id="rId10"/>
    <p:sldId id="621" r:id="rId11"/>
    <p:sldId id="309" r:id="rId12"/>
    <p:sldId id="300" r:id="rId13"/>
    <p:sldId id="494" r:id="rId14"/>
    <p:sldId id="543" r:id="rId15"/>
    <p:sldId id="617" r:id="rId16"/>
    <p:sldId id="483" r:id="rId17"/>
    <p:sldId id="263" r:id="rId18"/>
    <p:sldId id="497" r:id="rId19"/>
    <p:sldId id="622" r:id="rId20"/>
    <p:sldId id="325" r:id="rId21"/>
    <p:sldId id="484" r:id="rId22"/>
    <p:sldId id="520" r:id="rId23"/>
    <p:sldId id="535" r:id="rId24"/>
    <p:sldId id="553" r:id="rId25"/>
    <p:sldId id="260" r:id="rId26"/>
    <p:sldId id="613" r:id="rId27"/>
    <p:sldId id="614" r:id="rId28"/>
    <p:sldId id="615" r:id="rId29"/>
    <p:sldId id="265" r:id="rId30"/>
    <p:sldId id="262" r:id="rId31"/>
    <p:sldId id="499" r:id="rId32"/>
    <p:sldId id="500" r:id="rId33"/>
    <p:sldId id="487" r:id="rId34"/>
    <p:sldId id="488" r:id="rId35"/>
    <p:sldId id="501" r:id="rId36"/>
    <p:sldId id="267" r:id="rId37"/>
    <p:sldId id="490" r:id="rId38"/>
    <p:sldId id="270" r:id="rId39"/>
    <p:sldId id="618" r:id="rId40"/>
    <p:sldId id="268" r:id="rId41"/>
    <p:sldId id="491" r:id="rId42"/>
    <p:sldId id="424" r:id="rId43"/>
    <p:sldId id="591" r:id="rId44"/>
    <p:sldId id="25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27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4731"/>
  </p:normalViewPr>
  <p:slideViewPr>
    <p:cSldViewPr snapToGrid="0">
      <p:cViewPr varScale="1">
        <p:scale>
          <a:sx n="138" d="100"/>
          <a:sy n="138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5E279-C3F0-4BE6-986B-0A3FBAA69F7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FDBC128-1200-4B66-9210-B59651E6E1D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Data acquisition</a:t>
          </a:r>
          <a:endParaRPr lang="en-US" dirty="0"/>
        </a:p>
      </dgm:t>
    </dgm:pt>
    <dgm:pt modelId="{730EB75B-DF4C-41FF-9EFF-D4A382B1FD9C}" type="sibTrans" cxnId="{1AE8E2D7-2937-416B-876F-E5761D81DC81}">
      <dgm:prSet/>
      <dgm:spPr/>
      <dgm:t>
        <a:bodyPr/>
        <a:lstStyle/>
        <a:p>
          <a:endParaRPr lang="en-US"/>
        </a:p>
      </dgm:t>
    </dgm:pt>
    <dgm:pt modelId="{EE53709B-E526-4C96-ABB5-3FA3DB44183B}" type="parTrans" cxnId="{1AE8E2D7-2937-416B-876F-E5761D81DC81}">
      <dgm:prSet/>
      <dgm:spPr/>
      <dgm:t>
        <a:bodyPr/>
        <a:lstStyle/>
        <a:p>
          <a:endParaRPr lang="en-US"/>
        </a:p>
      </dgm:t>
    </dgm:pt>
    <dgm:pt modelId="{49F4EE2E-15F4-4841-AAB5-80C341D10E06}">
      <dgm:prSet phldrT="[Texte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Data computation</a:t>
          </a:r>
          <a:endParaRPr lang="en-US" dirty="0"/>
        </a:p>
      </dgm:t>
    </dgm:pt>
    <dgm:pt modelId="{56BD3E56-7291-44BA-9571-CD73B6DD070D}" type="sibTrans" cxnId="{B095B14A-9631-472F-9D9E-96D6FCE46200}">
      <dgm:prSet/>
      <dgm:spPr/>
      <dgm:t>
        <a:bodyPr/>
        <a:lstStyle/>
        <a:p>
          <a:endParaRPr lang="en-US"/>
        </a:p>
      </dgm:t>
    </dgm:pt>
    <dgm:pt modelId="{0613255C-7228-48F1-ADA4-BA03073A4C89}" type="parTrans" cxnId="{B095B14A-9631-472F-9D9E-96D6FCE46200}">
      <dgm:prSet/>
      <dgm:spPr/>
      <dgm:t>
        <a:bodyPr/>
        <a:lstStyle/>
        <a:p>
          <a:endParaRPr lang="en-US"/>
        </a:p>
      </dgm:t>
    </dgm:pt>
    <dgm:pt modelId="{B0092C3E-9862-4C4C-B7AA-92ECA352081A}">
      <dgm:prSet phldrT="[Texte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fr-FR" dirty="0" err="1">
              <a:solidFill>
                <a:schemeClr val="bg1"/>
              </a:solidFill>
            </a:rPr>
            <a:t>Knowledge</a:t>
          </a:r>
          <a:endParaRPr lang="en-US" dirty="0">
            <a:solidFill>
              <a:schemeClr val="bg1"/>
            </a:solidFill>
          </a:endParaRPr>
        </a:p>
      </dgm:t>
    </dgm:pt>
    <dgm:pt modelId="{5AD15BC2-258A-4C14-84C7-8FBFDBC6AD91}" type="sibTrans" cxnId="{C0ADE717-212D-45CE-B553-9C1CDB7B972D}">
      <dgm:prSet/>
      <dgm:spPr/>
      <dgm:t>
        <a:bodyPr/>
        <a:lstStyle/>
        <a:p>
          <a:endParaRPr lang="en-US"/>
        </a:p>
      </dgm:t>
    </dgm:pt>
    <dgm:pt modelId="{8A26E1D7-84F4-4E0F-806D-4998F60726C5}" type="parTrans" cxnId="{C0ADE717-212D-45CE-B553-9C1CDB7B972D}">
      <dgm:prSet/>
      <dgm:spPr/>
      <dgm:t>
        <a:bodyPr/>
        <a:lstStyle/>
        <a:p>
          <a:endParaRPr lang="en-US"/>
        </a:p>
      </dgm:t>
    </dgm:pt>
    <dgm:pt modelId="{8E40CBD3-67B0-4241-8FE9-F3F8C40005E7}" type="pres">
      <dgm:prSet presAssocID="{2F15E279-C3F0-4BE6-986B-0A3FBAA69F74}" presName="Name0" presStyleCnt="0">
        <dgm:presLayoutVars>
          <dgm:dir/>
          <dgm:animLvl val="lvl"/>
          <dgm:resizeHandles val="exact"/>
        </dgm:presLayoutVars>
      </dgm:prSet>
      <dgm:spPr/>
    </dgm:pt>
    <dgm:pt modelId="{AAF6AE62-EA25-4E58-8317-80F5B9B60899}" type="pres">
      <dgm:prSet presAssocID="{1FDBC128-1200-4B66-9210-B59651E6E1D1}" presName="parTxOnly" presStyleLbl="node1" presStyleIdx="0" presStyleCnt="3" custScaleX="227939" custScaleY="30806">
        <dgm:presLayoutVars>
          <dgm:chMax val="0"/>
          <dgm:chPref val="0"/>
          <dgm:bulletEnabled val="1"/>
        </dgm:presLayoutVars>
      </dgm:prSet>
      <dgm:spPr/>
    </dgm:pt>
    <dgm:pt modelId="{DA057F06-BCA2-4B0B-93CB-6174E477DB1E}" type="pres">
      <dgm:prSet presAssocID="{730EB75B-DF4C-41FF-9EFF-D4A382B1FD9C}" presName="parTxOnlySpace" presStyleCnt="0"/>
      <dgm:spPr/>
    </dgm:pt>
    <dgm:pt modelId="{AA70E79D-0395-4287-A9E5-134F0C906D1D}" type="pres">
      <dgm:prSet presAssocID="{49F4EE2E-15F4-4841-AAB5-80C341D10E06}" presName="parTxOnly" presStyleLbl="node1" presStyleIdx="1" presStyleCnt="3" custScaleX="183161" custScaleY="30806">
        <dgm:presLayoutVars>
          <dgm:chMax val="0"/>
          <dgm:chPref val="0"/>
          <dgm:bulletEnabled val="1"/>
        </dgm:presLayoutVars>
      </dgm:prSet>
      <dgm:spPr/>
    </dgm:pt>
    <dgm:pt modelId="{AEACD2CC-4329-484B-A064-20DD92DCC570}" type="pres">
      <dgm:prSet presAssocID="{56BD3E56-7291-44BA-9571-CD73B6DD070D}" presName="parTxOnlySpace" presStyleCnt="0"/>
      <dgm:spPr/>
    </dgm:pt>
    <dgm:pt modelId="{9E9FCFDB-4E0E-4C03-9447-55E27228624A}" type="pres">
      <dgm:prSet presAssocID="{B0092C3E-9862-4C4C-B7AA-92ECA352081A}" presName="parTxOnly" presStyleLbl="node1" presStyleIdx="2" presStyleCnt="3" custScaleY="30803">
        <dgm:presLayoutVars>
          <dgm:chMax val="0"/>
          <dgm:chPref val="0"/>
          <dgm:bulletEnabled val="1"/>
        </dgm:presLayoutVars>
      </dgm:prSet>
      <dgm:spPr/>
    </dgm:pt>
  </dgm:ptLst>
  <dgm:cxnLst>
    <dgm:cxn modelId="{41B40209-0012-453D-97B9-1B21CA3BC339}" type="presOf" srcId="{1FDBC128-1200-4B66-9210-B59651E6E1D1}" destId="{AAF6AE62-EA25-4E58-8317-80F5B9B60899}" srcOrd="0" destOrd="0" presId="urn:microsoft.com/office/officeart/2005/8/layout/chevron1"/>
    <dgm:cxn modelId="{C0ADE717-212D-45CE-B553-9C1CDB7B972D}" srcId="{2F15E279-C3F0-4BE6-986B-0A3FBAA69F74}" destId="{B0092C3E-9862-4C4C-B7AA-92ECA352081A}" srcOrd="2" destOrd="0" parTransId="{8A26E1D7-84F4-4E0F-806D-4998F60726C5}" sibTransId="{5AD15BC2-258A-4C14-84C7-8FBFDBC6AD91}"/>
    <dgm:cxn modelId="{B095B14A-9631-472F-9D9E-96D6FCE46200}" srcId="{2F15E279-C3F0-4BE6-986B-0A3FBAA69F74}" destId="{49F4EE2E-15F4-4841-AAB5-80C341D10E06}" srcOrd="1" destOrd="0" parTransId="{0613255C-7228-48F1-ADA4-BA03073A4C89}" sibTransId="{56BD3E56-7291-44BA-9571-CD73B6DD070D}"/>
    <dgm:cxn modelId="{A901E563-1D29-4FF6-9232-C95CBF1DD522}" type="presOf" srcId="{49F4EE2E-15F4-4841-AAB5-80C341D10E06}" destId="{AA70E79D-0395-4287-A9E5-134F0C906D1D}" srcOrd="0" destOrd="0" presId="urn:microsoft.com/office/officeart/2005/8/layout/chevron1"/>
    <dgm:cxn modelId="{28781092-44B2-4053-9CDE-BF55B52A520E}" type="presOf" srcId="{B0092C3E-9862-4C4C-B7AA-92ECA352081A}" destId="{9E9FCFDB-4E0E-4C03-9447-55E27228624A}" srcOrd="0" destOrd="0" presId="urn:microsoft.com/office/officeart/2005/8/layout/chevron1"/>
    <dgm:cxn modelId="{1AE8E2D7-2937-416B-876F-E5761D81DC81}" srcId="{2F15E279-C3F0-4BE6-986B-0A3FBAA69F74}" destId="{1FDBC128-1200-4B66-9210-B59651E6E1D1}" srcOrd="0" destOrd="0" parTransId="{EE53709B-E526-4C96-ABB5-3FA3DB44183B}" sibTransId="{730EB75B-DF4C-41FF-9EFF-D4A382B1FD9C}"/>
    <dgm:cxn modelId="{D159EDF6-6569-4F41-9B77-AC0160D5BADB}" type="presOf" srcId="{2F15E279-C3F0-4BE6-986B-0A3FBAA69F74}" destId="{8E40CBD3-67B0-4241-8FE9-F3F8C40005E7}" srcOrd="0" destOrd="0" presId="urn:microsoft.com/office/officeart/2005/8/layout/chevron1"/>
    <dgm:cxn modelId="{286BE4C6-B547-4350-9453-7CEDA410DB17}" type="presParOf" srcId="{8E40CBD3-67B0-4241-8FE9-F3F8C40005E7}" destId="{AAF6AE62-EA25-4E58-8317-80F5B9B60899}" srcOrd="0" destOrd="0" presId="urn:microsoft.com/office/officeart/2005/8/layout/chevron1"/>
    <dgm:cxn modelId="{BF1CDDCD-129D-498C-BA23-142FB89932C5}" type="presParOf" srcId="{8E40CBD3-67B0-4241-8FE9-F3F8C40005E7}" destId="{DA057F06-BCA2-4B0B-93CB-6174E477DB1E}" srcOrd="1" destOrd="0" presId="urn:microsoft.com/office/officeart/2005/8/layout/chevron1"/>
    <dgm:cxn modelId="{57081DD4-A06D-4FE5-83F9-B6AA575E0036}" type="presParOf" srcId="{8E40CBD3-67B0-4241-8FE9-F3F8C40005E7}" destId="{AA70E79D-0395-4287-A9E5-134F0C906D1D}" srcOrd="2" destOrd="0" presId="urn:microsoft.com/office/officeart/2005/8/layout/chevron1"/>
    <dgm:cxn modelId="{18BCA1CC-E462-4981-888B-C52E07BA9732}" type="presParOf" srcId="{8E40CBD3-67B0-4241-8FE9-F3F8C40005E7}" destId="{AEACD2CC-4329-484B-A064-20DD92DCC570}" srcOrd="3" destOrd="0" presId="urn:microsoft.com/office/officeart/2005/8/layout/chevron1"/>
    <dgm:cxn modelId="{90AA53E6-B8CB-4331-9B00-CEE0B6C45B6B}" type="presParOf" srcId="{8E40CBD3-67B0-4241-8FE9-F3F8C40005E7}" destId="{9E9FCFDB-4E0E-4C03-9447-55E2722862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5E279-C3F0-4BE6-986B-0A3FBAA69F7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0092C3E-9862-4C4C-B7AA-92ECA352081A}">
      <dgm:prSet phldrT="[Texte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Knowledge</a:t>
          </a:r>
          <a:endParaRPr lang="en-US" dirty="0"/>
        </a:p>
      </dgm:t>
    </dgm:pt>
    <dgm:pt modelId="{8A26E1D7-84F4-4E0F-806D-4998F60726C5}" type="parTrans" cxnId="{C0ADE717-212D-45CE-B553-9C1CDB7B972D}">
      <dgm:prSet/>
      <dgm:spPr/>
      <dgm:t>
        <a:bodyPr/>
        <a:lstStyle/>
        <a:p>
          <a:endParaRPr lang="en-US"/>
        </a:p>
      </dgm:t>
    </dgm:pt>
    <dgm:pt modelId="{5AD15BC2-258A-4C14-84C7-8FBFDBC6AD91}" type="sibTrans" cxnId="{C0ADE717-212D-45CE-B553-9C1CDB7B972D}">
      <dgm:prSet/>
      <dgm:spPr/>
      <dgm:t>
        <a:bodyPr/>
        <a:lstStyle/>
        <a:p>
          <a:endParaRPr lang="en-US"/>
        </a:p>
      </dgm:t>
    </dgm:pt>
    <dgm:pt modelId="{1FDBC128-1200-4B66-9210-B59651E6E1D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Data acquisition</a:t>
          </a:r>
          <a:endParaRPr lang="en-US" dirty="0"/>
        </a:p>
      </dgm:t>
    </dgm:pt>
    <dgm:pt modelId="{730EB75B-DF4C-41FF-9EFF-D4A382B1FD9C}" type="sibTrans" cxnId="{1AE8E2D7-2937-416B-876F-E5761D81DC81}">
      <dgm:prSet/>
      <dgm:spPr/>
      <dgm:t>
        <a:bodyPr/>
        <a:lstStyle/>
        <a:p>
          <a:endParaRPr lang="en-US"/>
        </a:p>
      </dgm:t>
    </dgm:pt>
    <dgm:pt modelId="{EE53709B-E526-4C96-ABB5-3FA3DB44183B}" type="parTrans" cxnId="{1AE8E2D7-2937-416B-876F-E5761D81DC81}">
      <dgm:prSet/>
      <dgm:spPr/>
      <dgm:t>
        <a:bodyPr/>
        <a:lstStyle/>
        <a:p>
          <a:endParaRPr lang="en-US"/>
        </a:p>
      </dgm:t>
    </dgm:pt>
    <dgm:pt modelId="{49F4EE2E-15F4-4841-AAB5-80C341D10E06}">
      <dgm:prSet phldrT="[Texte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Data computation</a:t>
          </a:r>
          <a:endParaRPr lang="en-US" dirty="0"/>
        </a:p>
      </dgm:t>
    </dgm:pt>
    <dgm:pt modelId="{56BD3E56-7291-44BA-9571-CD73B6DD070D}" type="sibTrans" cxnId="{B095B14A-9631-472F-9D9E-96D6FCE46200}">
      <dgm:prSet/>
      <dgm:spPr/>
      <dgm:t>
        <a:bodyPr/>
        <a:lstStyle/>
        <a:p>
          <a:endParaRPr lang="en-US"/>
        </a:p>
      </dgm:t>
    </dgm:pt>
    <dgm:pt modelId="{0613255C-7228-48F1-ADA4-BA03073A4C89}" type="parTrans" cxnId="{B095B14A-9631-472F-9D9E-96D6FCE46200}">
      <dgm:prSet/>
      <dgm:spPr/>
      <dgm:t>
        <a:bodyPr/>
        <a:lstStyle/>
        <a:p>
          <a:endParaRPr lang="en-US"/>
        </a:p>
      </dgm:t>
    </dgm:pt>
    <dgm:pt modelId="{8E40CBD3-67B0-4241-8FE9-F3F8C40005E7}" type="pres">
      <dgm:prSet presAssocID="{2F15E279-C3F0-4BE6-986B-0A3FBAA69F74}" presName="Name0" presStyleCnt="0">
        <dgm:presLayoutVars>
          <dgm:dir/>
          <dgm:animLvl val="lvl"/>
          <dgm:resizeHandles val="exact"/>
        </dgm:presLayoutVars>
      </dgm:prSet>
      <dgm:spPr/>
    </dgm:pt>
    <dgm:pt modelId="{AAF6AE62-EA25-4E58-8317-80F5B9B60899}" type="pres">
      <dgm:prSet presAssocID="{1FDBC128-1200-4B66-9210-B59651E6E1D1}" presName="parTxOnly" presStyleLbl="node1" presStyleIdx="0" presStyleCnt="3" custScaleX="227939" custScaleY="30806">
        <dgm:presLayoutVars>
          <dgm:chMax val="0"/>
          <dgm:chPref val="0"/>
          <dgm:bulletEnabled val="1"/>
        </dgm:presLayoutVars>
      </dgm:prSet>
      <dgm:spPr/>
    </dgm:pt>
    <dgm:pt modelId="{DA057F06-BCA2-4B0B-93CB-6174E477DB1E}" type="pres">
      <dgm:prSet presAssocID="{730EB75B-DF4C-41FF-9EFF-D4A382B1FD9C}" presName="parTxOnlySpace" presStyleCnt="0"/>
      <dgm:spPr/>
    </dgm:pt>
    <dgm:pt modelId="{AA70E79D-0395-4287-A9E5-134F0C906D1D}" type="pres">
      <dgm:prSet presAssocID="{49F4EE2E-15F4-4841-AAB5-80C341D10E06}" presName="parTxOnly" presStyleLbl="node1" presStyleIdx="1" presStyleCnt="3" custScaleX="183161" custScaleY="30806">
        <dgm:presLayoutVars>
          <dgm:chMax val="0"/>
          <dgm:chPref val="0"/>
          <dgm:bulletEnabled val="1"/>
        </dgm:presLayoutVars>
      </dgm:prSet>
      <dgm:spPr/>
    </dgm:pt>
    <dgm:pt modelId="{AEACD2CC-4329-484B-A064-20DD92DCC570}" type="pres">
      <dgm:prSet presAssocID="{56BD3E56-7291-44BA-9571-CD73B6DD070D}" presName="parTxOnlySpace" presStyleCnt="0"/>
      <dgm:spPr/>
    </dgm:pt>
    <dgm:pt modelId="{9E9FCFDB-4E0E-4C03-9447-55E27228624A}" type="pres">
      <dgm:prSet presAssocID="{B0092C3E-9862-4C4C-B7AA-92ECA352081A}" presName="parTxOnly" presStyleLbl="node1" presStyleIdx="2" presStyleCnt="3" custScaleY="30803">
        <dgm:presLayoutVars>
          <dgm:chMax val="0"/>
          <dgm:chPref val="0"/>
          <dgm:bulletEnabled val="1"/>
        </dgm:presLayoutVars>
      </dgm:prSet>
      <dgm:spPr/>
    </dgm:pt>
  </dgm:ptLst>
  <dgm:cxnLst>
    <dgm:cxn modelId="{41B40209-0012-453D-97B9-1B21CA3BC339}" type="presOf" srcId="{1FDBC128-1200-4B66-9210-B59651E6E1D1}" destId="{AAF6AE62-EA25-4E58-8317-80F5B9B60899}" srcOrd="0" destOrd="0" presId="urn:microsoft.com/office/officeart/2005/8/layout/chevron1"/>
    <dgm:cxn modelId="{C0ADE717-212D-45CE-B553-9C1CDB7B972D}" srcId="{2F15E279-C3F0-4BE6-986B-0A3FBAA69F74}" destId="{B0092C3E-9862-4C4C-B7AA-92ECA352081A}" srcOrd="2" destOrd="0" parTransId="{8A26E1D7-84F4-4E0F-806D-4998F60726C5}" sibTransId="{5AD15BC2-258A-4C14-84C7-8FBFDBC6AD91}"/>
    <dgm:cxn modelId="{B095B14A-9631-472F-9D9E-96D6FCE46200}" srcId="{2F15E279-C3F0-4BE6-986B-0A3FBAA69F74}" destId="{49F4EE2E-15F4-4841-AAB5-80C341D10E06}" srcOrd="1" destOrd="0" parTransId="{0613255C-7228-48F1-ADA4-BA03073A4C89}" sibTransId="{56BD3E56-7291-44BA-9571-CD73B6DD070D}"/>
    <dgm:cxn modelId="{A901E563-1D29-4FF6-9232-C95CBF1DD522}" type="presOf" srcId="{49F4EE2E-15F4-4841-AAB5-80C341D10E06}" destId="{AA70E79D-0395-4287-A9E5-134F0C906D1D}" srcOrd="0" destOrd="0" presId="urn:microsoft.com/office/officeart/2005/8/layout/chevron1"/>
    <dgm:cxn modelId="{28781092-44B2-4053-9CDE-BF55B52A520E}" type="presOf" srcId="{B0092C3E-9862-4C4C-B7AA-92ECA352081A}" destId="{9E9FCFDB-4E0E-4C03-9447-55E27228624A}" srcOrd="0" destOrd="0" presId="urn:microsoft.com/office/officeart/2005/8/layout/chevron1"/>
    <dgm:cxn modelId="{1AE8E2D7-2937-416B-876F-E5761D81DC81}" srcId="{2F15E279-C3F0-4BE6-986B-0A3FBAA69F74}" destId="{1FDBC128-1200-4B66-9210-B59651E6E1D1}" srcOrd="0" destOrd="0" parTransId="{EE53709B-E526-4C96-ABB5-3FA3DB44183B}" sibTransId="{730EB75B-DF4C-41FF-9EFF-D4A382B1FD9C}"/>
    <dgm:cxn modelId="{D159EDF6-6569-4F41-9B77-AC0160D5BADB}" type="presOf" srcId="{2F15E279-C3F0-4BE6-986B-0A3FBAA69F74}" destId="{8E40CBD3-67B0-4241-8FE9-F3F8C40005E7}" srcOrd="0" destOrd="0" presId="urn:microsoft.com/office/officeart/2005/8/layout/chevron1"/>
    <dgm:cxn modelId="{286BE4C6-B547-4350-9453-7CEDA410DB17}" type="presParOf" srcId="{8E40CBD3-67B0-4241-8FE9-F3F8C40005E7}" destId="{AAF6AE62-EA25-4E58-8317-80F5B9B60899}" srcOrd="0" destOrd="0" presId="urn:microsoft.com/office/officeart/2005/8/layout/chevron1"/>
    <dgm:cxn modelId="{BF1CDDCD-129D-498C-BA23-142FB89932C5}" type="presParOf" srcId="{8E40CBD3-67B0-4241-8FE9-F3F8C40005E7}" destId="{DA057F06-BCA2-4B0B-93CB-6174E477DB1E}" srcOrd="1" destOrd="0" presId="urn:microsoft.com/office/officeart/2005/8/layout/chevron1"/>
    <dgm:cxn modelId="{57081DD4-A06D-4FE5-83F9-B6AA575E0036}" type="presParOf" srcId="{8E40CBD3-67B0-4241-8FE9-F3F8C40005E7}" destId="{AA70E79D-0395-4287-A9E5-134F0C906D1D}" srcOrd="2" destOrd="0" presId="urn:microsoft.com/office/officeart/2005/8/layout/chevron1"/>
    <dgm:cxn modelId="{18BCA1CC-E462-4981-888B-C52E07BA9732}" type="presParOf" srcId="{8E40CBD3-67B0-4241-8FE9-F3F8C40005E7}" destId="{AEACD2CC-4329-484B-A064-20DD92DCC570}" srcOrd="3" destOrd="0" presId="urn:microsoft.com/office/officeart/2005/8/layout/chevron1"/>
    <dgm:cxn modelId="{90AA53E6-B8CB-4331-9B00-CEE0B6C45B6B}" type="presParOf" srcId="{8E40CBD3-67B0-4241-8FE9-F3F8C40005E7}" destId="{9E9FCFDB-4E0E-4C03-9447-55E2722862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6AE62-EA25-4E58-8317-80F5B9B60899}">
      <dsp:nvSpPr>
        <dsp:cNvPr id="0" name=""/>
        <dsp:cNvSpPr/>
      </dsp:nvSpPr>
      <dsp:spPr>
        <a:xfrm>
          <a:off x="303" y="46472"/>
          <a:ext cx="5112591" cy="27638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Data acquisition</a:t>
          </a:r>
          <a:endParaRPr lang="en-US" sz="1600" kern="1200" dirty="0"/>
        </a:p>
      </dsp:txBody>
      <dsp:txXfrm>
        <a:off x="138497" y="46472"/>
        <a:ext cx="4836204" cy="276387"/>
      </dsp:txXfrm>
    </dsp:sp>
    <dsp:sp modelId="{AA70E79D-0395-4287-A9E5-134F0C906D1D}">
      <dsp:nvSpPr>
        <dsp:cNvPr id="0" name=""/>
        <dsp:cNvSpPr/>
      </dsp:nvSpPr>
      <dsp:spPr>
        <a:xfrm>
          <a:off x="4888598" y="46472"/>
          <a:ext cx="4108236" cy="27638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Data computation</a:t>
          </a:r>
          <a:endParaRPr lang="en-US" sz="1600" kern="1200" dirty="0"/>
        </a:p>
      </dsp:txBody>
      <dsp:txXfrm>
        <a:off x="5026792" y="46472"/>
        <a:ext cx="3831849" cy="276387"/>
      </dsp:txXfrm>
    </dsp:sp>
    <dsp:sp modelId="{9E9FCFDB-4E0E-4C03-9447-55E27228624A}">
      <dsp:nvSpPr>
        <dsp:cNvPr id="0" name=""/>
        <dsp:cNvSpPr/>
      </dsp:nvSpPr>
      <dsp:spPr>
        <a:xfrm>
          <a:off x="8772538" y="46485"/>
          <a:ext cx="2242964" cy="27636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solidFill>
                <a:schemeClr val="bg1"/>
              </a:solidFill>
            </a:rPr>
            <a:t>Knowledge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8910718" y="46485"/>
        <a:ext cx="1966604" cy="276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6AE62-EA25-4E58-8317-80F5B9B60899}">
      <dsp:nvSpPr>
        <dsp:cNvPr id="0" name=""/>
        <dsp:cNvSpPr/>
      </dsp:nvSpPr>
      <dsp:spPr>
        <a:xfrm>
          <a:off x="303" y="46472"/>
          <a:ext cx="5112591" cy="276387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Data acquisition</a:t>
          </a:r>
          <a:endParaRPr lang="en-US" sz="1600" kern="1200" dirty="0"/>
        </a:p>
      </dsp:txBody>
      <dsp:txXfrm>
        <a:off x="138497" y="46472"/>
        <a:ext cx="4836204" cy="276387"/>
      </dsp:txXfrm>
    </dsp:sp>
    <dsp:sp modelId="{AA70E79D-0395-4287-A9E5-134F0C906D1D}">
      <dsp:nvSpPr>
        <dsp:cNvPr id="0" name=""/>
        <dsp:cNvSpPr/>
      </dsp:nvSpPr>
      <dsp:spPr>
        <a:xfrm>
          <a:off x="4888598" y="46472"/>
          <a:ext cx="4108236" cy="27638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Data computation</a:t>
          </a:r>
          <a:endParaRPr lang="en-US" sz="1600" kern="1200" dirty="0"/>
        </a:p>
      </dsp:txBody>
      <dsp:txXfrm>
        <a:off x="5026792" y="46472"/>
        <a:ext cx="3831849" cy="276387"/>
      </dsp:txXfrm>
    </dsp:sp>
    <dsp:sp modelId="{9E9FCFDB-4E0E-4C03-9447-55E27228624A}">
      <dsp:nvSpPr>
        <dsp:cNvPr id="0" name=""/>
        <dsp:cNvSpPr/>
      </dsp:nvSpPr>
      <dsp:spPr>
        <a:xfrm>
          <a:off x="8772538" y="46485"/>
          <a:ext cx="2242964" cy="276360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Knowledge</a:t>
          </a:r>
          <a:endParaRPr lang="en-US" sz="1600" kern="1200" dirty="0"/>
        </a:p>
      </dsp:txBody>
      <dsp:txXfrm>
        <a:off x="8910718" y="46485"/>
        <a:ext cx="1966604" cy="276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C485-43E6-7048-8AC7-905D4941C7F6}" type="datetimeFigureOut">
              <a:rPr lang="fr-FR" smtClean="0"/>
              <a:t>11/05/2023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D9E0F-252A-3D40-B1A5-78D60D7572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15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192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14;p8:notes">
            <a:extLst>
              <a:ext uri="{FF2B5EF4-FFF2-40B4-BE49-F238E27FC236}">
                <a16:creationId xmlns:a16="http://schemas.microsoft.com/office/drawing/2014/main" id="{B71D7CAA-E2CD-C548-8C56-B9426046FB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0722" name="Google Shape;215;p8:notes">
            <a:extLst>
              <a:ext uri="{FF2B5EF4-FFF2-40B4-BE49-F238E27FC236}">
                <a16:creationId xmlns:a16="http://schemas.microsoft.com/office/drawing/2014/main" id="{E0A7EEB2-C576-2E47-8925-493B36DA17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98482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294;g5137556e9b_2_93:notes">
            <a:extLst>
              <a:ext uri="{FF2B5EF4-FFF2-40B4-BE49-F238E27FC236}">
                <a16:creationId xmlns:a16="http://schemas.microsoft.com/office/drawing/2014/main" id="{5014A473-7B6D-3543-BCE8-FA3CD8F16B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 dirty="0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6866" name="Google Shape;295;g5137556e9b_2_93:notes">
            <a:extLst>
              <a:ext uri="{FF2B5EF4-FFF2-40B4-BE49-F238E27FC236}">
                <a16:creationId xmlns:a16="http://schemas.microsoft.com/office/drawing/2014/main" id="{EBECD8D1-88DF-D546-BD30-FF25F111E14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856866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631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355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230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4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38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86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8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3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131;g5a16a12d73_0_0:notes">
            <a:extLst>
              <a:ext uri="{FF2B5EF4-FFF2-40B4-BE49-F238E27FC236}">
                <a16:creationId xmlns:a16="http://schemas.microsoft.com/office/drawing/2014/main" id="{3517D240-1E5A-AB47-9A65-D01FCD7736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5602" name="Google Shape;132;g5a16a12d73_0_0:notes">
            <a:extLst>
              <a:ext uri="{FF2B5EF4-FFF2-40B4-BE49-F238E27FC236}">
                <a16:creationId xmlns:a16="http://schemas.microsoft.com/office/drawing/2014/main" id="{13121DD3-BF8B-094A-BBF8-BB6F24A88B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25603" name="Google Shape;133;g5a16a12d73_0_0:notes">
            <a:extLst>
              <a:ext uri="{FF2B5EF4-FFF2-40B4-BE49-F238E27FC236}">
                <a16:creationId xmlns:a16="http://schemas.microsoft.com/office/drawing/2014/main" id="{41B9641C-2D67-5149-9A28-82D6DCA9F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fld id="{35BB997A-4C36-274A-9259-48626D6F423E}" type="slidenum">
              <a:rPr lang="en-US" altLang="fr-FR" sz="1200" smtClean="0">
                <a:latin typeface="Corbel" panose="020B0503020204020204" pitchFamily="34" charset="0"/>
              </a:rPr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t>3</a:t>
            </a:fld>
            <a:endParaRPr lang="fr-FR" altLang="fr-FR" sz="12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13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984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824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703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2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D9E0F-252A-3D40-B1A5-78D60D75728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01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325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fr" sz="1200" kern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fr" sz="1200" kern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07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16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243;g5137556e9b_2_32:notes">
            <a:extLst>
              <a:ext uri="{FF2B5EF4-FFF2-40B4-BE49-F238E27FC236}">
                <a16:creationId xmlns:a16="http://schemas.microsoft.com/office/drawing/2014/main" id="{37F4F6F0-2E37-D543-A619-75E27A5853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818" name="Google Shape;244;g5137556e9b_2_32:notes">
            <a:extLst>
              <a:ext uri="{FF2B5EF4-FFF2-40B4-BE49-F238E27FC236}">
                <a16:creationId xmlns:a16="http://schemas.microsoft.com/office/drawing/2014/main" id="{A4F45296-3BB0-E447-A888-3D01170ECD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4819" name="Google Shape;245;g5137556e9b_2_32:notes">
            <a:extLst>
              <a:ext uri="{FF2B5EF4-FFF2-40B4-BE49-F238E27FC236}">
                <a16:creationId xmlns:a16="http://schemas.microsoft.com/office/drawing/2014/main" id="{0647CE36-2CF7-AE49-95AF-02FC33388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D46739-F88F-A746-BD6D-3552F758AA0E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15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9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14;p8:notes">
            <a:extLst>
              <a:ext uri="{FF2B5EF4-FFF2-40B4-BE49-F238E27FC236}">
                <a16:creationId xmlns:a16="http://schemas.microsoft.com/office/drawing/2014/main" id="{B71D7CAA-E2CD-C548-8C56-B9426046FB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0722" name="Google Shape;215;p8:notes">
            <a:extLst>
              <a:ext uri="{FF2B5EF4-FFF2-40B4-BE49-F238E27FC236}">
                <a16:creationId xmlns:a16="http://schemas.microsoft.com/office/drawing/2014/main" id="{E0A7EEB2-C576-2E47-8925-493B36DA17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33610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4290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418921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323859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191097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D18E85FD-4D63-460A-8FAE-B85C5520CB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43" y="5628463"/>
            <a:ext cx="2286000" cy="8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1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239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893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85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3" y="1037889"/>
            <a:ext cx="11508953" cy="5120540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4" y="149638"/>
            <a:ext cx="10618012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878DD1-745D-6B49-A0D4-990A7169C8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1326" y="3213"/>
            <a:ext cx="1310674" cy="212947"/>
          </a:xfrm>
          <a:prstGeom prst="rect">
            <a:avLst/>
          </a:prstGeom>
        </p:spPr>
      </p:pic>
      <p:pic>
        <p:nvPicPr>
          <p:cNvPr id="6" name="Google Shape;10;p2" descr="elixir_1_RZ_mac.eps">
            <a:extLst>
              <a:ext uri="{FF2B5EF4-FFF2-40B4-BE49-F238E27FC236}">
                <a16:creationId xmlns:a16="http://schemas.microsoft.com/office/drawing/2014/main" id="{4A8073AF-A044-A549-B088-D49BE97F4A93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24413" y="216160"/>
            <a:ext cx="567587" cy="483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72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elixir_1_RZ_mac.eps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440084" y="6237289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987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30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04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02" y="0"/>
            <a:ext cx="10324834" cy="9303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14" y="1420010"/>
            <a:ext cx="10501303" cy="412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702" y="858842"/>
            <a:ext cx="10167805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0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1440503"/>
            <a:ext cx="10556384" cy="4316503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0"/>
            <a:ext cx="10314076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4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49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0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4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07541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1777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55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324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9311"/>
      </p:ext>
    </p:extLst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176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2" y="1"/>
            <a:ext cx="10216343" cy="457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96" y="870416"/>
            <a:ext cx="11864051" cy="5217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505814"/>
            <a:ext cx="9680171" cy="3159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8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04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96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 marL="800060" indent="-342882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81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9400" y="1186497"/>
            <a:ext cx="1087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3"/>
            <a:endParaRPr lang="fr-FR" dirty="0"/>
          </a:p>
          <a:p>
            <a:pPr lvl="4"/>
            <a:endParaRPr dirty="0"/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64019" b="10"/>
          <a:stretch/>
        </p:blipFill>
        <p:spPr>
          <a:xfrm>
            <a:off x="11263933" y="6097033"/>
            <a:ext cx="858651" cy="59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9895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5" y="4760686"/>
            <a:ext cx="2427820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7440084" y="6237289"/>
            <a:ext cx="3902800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67" rIns="65300" bIns="32667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5067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6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533"/>
              </a:spcBef>
              <a:spcAft>
                <a:spcPts val="0"/>
              </a:spcAft>
              <a:buSzPts val="2100"/>
              <a:buFont typeface="Corbel"/>
              <a:buNone/>
              <a:defRPr sz="2800" i="1"/>
            </a:lvl1pPr>
            <a:lvl2pPr lvl="1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 rtl="0">
              <a:spcBef>
                <a:spcPts val="400"/>
              </a:spcBef>
              <a:spcAft>
                <a:spcPts val="0"/>
              </a:spcAft>
              <a:buSzPts val="1400"/>
              <a:buFont typeface="Corbel"/>
              <a:buNone/>
              <a:defRPr sz="1867">
                <a:solidFill>
                  <a:schemeClr val="dk2"/>
                </a:solidFill>
              </a:defRPr>
            </a:lvl1pPr>
            <a:lvl2pPr marL="1219170" lvl="1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31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BF32"/>
              </a:buClr>
              <a:buSzPts val="2700"/>
              <a:buFont typeface="Corbel"/>
              <a:buNone/>
              <a:defRPr b="1">
                <a:solidFill>
                  <a:srgbClr val="BEBF3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24671" y="6046569"/>
            <a:ext cx="1013515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50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35" y="839165"/>
            <a:ext cx="11875626" cy="5278055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"/>
            <a:ext cx="10216343" cy="40511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451414"/>
            <a:ext cx="10216343" cy="3414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192" y="850740"/>
            <a:ext cx="4780733" cy="503846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6854" y="850740"/>
            <a:ext cx="4780732" cy="503845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0"/>
            <a:ext cx="10216343" cy="37617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378492"/>
            <a:ext cx="9837199" cy="376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532" y="746568"/>
            <a:ext cx="4773101" cy="6829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532" y="1488082"/>
            <a:ext cx="4773101" cy="42367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0572" y="746568"/>
            <a:ext cx="4865192" cy="6829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0572" y="1488082"/>
            <a:ext cx="4865192" cy="42367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32" y="41248"/>
            <a:ext cx="10216343" cy="32335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79532" y="364604"/>
            <a:ext cx="10280003" cy="3233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2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28104"/>
            <a:ext cx="10216343" cy="48696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144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555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9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22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2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85" y="37806"/>
            <a:ext cx="7886700" cy="457259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24045"/>
            <a:ext cx="7886700" cy="200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Titre de la présentation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Date / information / nom de l’auteur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67FAF7-D60C-2E31-42FF-BF0DCB231CC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74"/>
            <a:ext cx="628650" cy="4379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179B5D-B21F-FE82-E06E-67DD602DE4DE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967584" y="11474"/>
            <a:ext cx="1232034" cy="512526"/>
          </a:xfrm>
          <a:prstGeom prst="rect">
            <a:avLst/>
          </a:prstGeom>
        </p:spPr>
      </p:pic>
      <p:pic>
        <p:nvPicPr>
          <p:cNvPr id="3" name="Google Shape;10;p2" descr="elixir_1_RZ_mac.eps">
            <a:extLst>
              <a:ext uri="{FF2B5EF4-FFF2-40B4-BE49-F238E27FC236}">
                <a16:creationId xmlns:a16="http://schemas.microsoft.com/office/drawing/2014/main" id="{879C248E-9022-42F9-2A98-5993D46FE145}"/>
              </a:ext>
            </a:extLst>
          </p:cNvPr>
          <p:cNvPicPr preferRelativeResize="0"/>
          <p:nvPr userDrawn="1"/>
        </p:nvPicPr>
        <p:blipFill rotWithShape="1">
          <a:blip r:embed="rId2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1249" y="6414160"/>
            <a:ext cx="528201" cy="4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E41C48-E111-5AF8-C95E-06F0B85228F5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726532" y="6519940"/>
            <a:ext cx="1166933" cy="1895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BD58A2-2F41-6014-54B2-0181C5C77DD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923119" y="6437795"/>
            <a:ext cx="806032" cy="42220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93BEC6-EAB7-B82A-607A-6D9CE14DBC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542" y="6404044"/>
            <a:ext cx="675903" cy="4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3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87" r:id="rId3"/>
    <p:sldLayoutId id="2147483662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88" r:id="rId12"/>
    <p:sldLayoutId id="2147483689" r:id="rId13"/>
    <p:sldLayoutId id="2147483690" r:id="rId14"/>
    <p:sldLayoutId id="2147483692" r:id="rId15"/>
    <p:sldLayoutId id="2147483693" r:id="rId16"/>
    <p:sldLayoutId id="2147483713" r:id="rId17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6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699" y="1068751"/>
            <a:ext cx="11732351" cy="52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0" y="6076187"/>
            <a:ext cx="1142999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rgbClr val="275662"/>
                </a:solidFill>
                <a:latin typeface="+mn-lt"/>
              </a:rPr>
              <a:t>Plant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Data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Managment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for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Phenotyping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Experiments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17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Dec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2020 /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webinar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/ Cyril Pommier</a:t>
            </a:r>
          </a:p>
        </p:txBody>
      </p:sp>
      <p:pic>
        <p:nvPicPr>
          <p:cNvPr id="8" name="Image 7" descr="logoURGI_422X295.png">
            <a:extLst>
              <a:ext uri="{FF2B5EF4-FFF2-40B4-BE49-F238E27FC236}">
                <a16:creationId xmlns:a16="http://schemas.microsoft.com/office/drawing/2014/main" id="{857EA0A9-36CA-8049-8C73-F5B448847D28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9863" y="1"/>
            <a:ext cx="582137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404FF3-58B3-6345-83FE-0764E912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84" y="0"/>
            <a:ext cx="586166" cy="4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hasis Logo">
            <a:extLst>
              <a:ext uri="{FF2B5EF4-FFF2-40B4-BE49-F238E27FC236}">
                <a16:creationId xmlns:a16="http://schemas.microsoft.com/office/drawing/2014/main" id="{A5265590-622D-2E41-9EFE-9B881F5C1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19" y="386677"/>
            <a:ext cx="1185631" cy="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1A77595E-D0D5-0845-B5D3-F9352CA2D142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845" y="494515"/>
            <a:ext cx="966035" cy="3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90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5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50.jpg"/><Relationship Id="rId21" Type="http://schemas.openxmlformats.org/officeDocument/2006/relationships/image" Target="../media/image65.png"/><Relationship Id="rId7" Type="http://schemas.openxmlformats.org/officeDocument/2006/relationships/image" Target="../media/image54.jpeg"/><Relationship Id="rId12" Type="http://schemas.openxmlformats.org/officeDocument/2006/relationships/hyperlink" Target="http://www.fao.org/" TargetMode="External"/><Relationship Id="rId17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tiff"/><Relationship Id="rId20" Type="http://schemas.openxmlformats.org/officeDocument/2006/relationships/image" Target="../media/image64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57.tiff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10" Type="http://schemas.openxmlformats.org/officeDocument/2006/relationships/image" Target="../media/image22.png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hyperlink" Target="http://www.bioversityinternational.org/" TargetMode="External"/><Relationship Id="rId22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iar.org/" TargetMode="External"/><Relationship Id="rId2" Type="http://schemas.openxmlformats.org/officeDocument/2006/relationships/hyperlink" Target="https://elixir-europe.org/communities/plant-science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hyperlink" Target="https://nappn.plant-phenotyping.org/" TargetMode="External"/><Relationship Id="rId4" Type="http://schemas.openxmlformats.org/officeDocument/2006/relationships/hyperlink" Target="https://www.plant-phenotyping.eu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www.brapi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app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APPE/MIAPPE-ontology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agroportal.lirmm.fr/ontologies/PPE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3" Type="http://schemas.openxmlformats.org/officeDocument/2006/relationships/hyperlink" Target="http://brapi.org/" TargetMode="Externa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5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gif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hyperlink" Target="https://www.brapi.org/brapps.php" TargetMode="External"/><Relationship Id="rId9" Type="http://schemas.openxmlformats.org/officeDocument/2006/relationships/image" Target="../media/image88.jpeg"/><Relationship Id="rId14" Type="http://schemas.openxmlformats.org/officeDocument/2006/relationships/image" Target="../media/image9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APPE/MIAPPE/tree/master/MIAPPE_Checklist-Data-Model-v1.1" TargetMode="External"/><Relationship Id="rId7" Type="http://schemas.openxmlformats.org/officeDocument/2006/relationships/image" Target="../media/image103.png"/><Relationship Id="rId2" Type="http://schemas.openxmlformats.org/officeDocument/2006/relationships/hyperlink" Target="http://www.miappe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1471-2229-12-17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11/j.1469-8137.2005.01407.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84.png"/><Relationship Id="rId4" Type="http://schemas.openxmlformats.org/officeDocument/2006/relationships/image" Target="../media/image119.png"/><Relationship Id="rId9" Type="http://schemas.openxmlformats.org/officeDocument/2006/relationships/hyperlink" Target="https://urgi.versailles.inrae.fr/faidare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jpeg"/><Relationship Id="rId18" Type="http://schemas.openxmlformats.org/officeDocument/2006/relationships/image" Target="../media/image138.png"/><Relationship Id="rId26" Type="http://schemas.openxmlformats.org/officeDocument/2006/relationships/image" Target="../media/image10.png"/><Relationship Id="rId3" Type="http://schemas.openxmlformats.org/officeDocument/2006/relationships/image" Target="../media/image124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jpe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1.png"/><Relationship Id="rId24" Type="http://schemas.openxmlformats.org/officeDocument/2006/relationships/image" Target="../media/image93.emf"/><Relationship Id="rId5" Type="http://schemas.openxmlformats.org/officeDocument/2006/relationships/image" Target="../media/image126.jpeg"/><Relationship Id="rId15" Type="http://schemas.openxmlformats.org/officeDocument/2006/relationships/image" Target="../media/image135.png"/><Relationship Id="rId23" Type="http://schemas.openxmlformats.org/officeDocument/2006/relationships/image" Target="../media/image37.png"/><Relationship Id="rId10" Type="http://schemas.openxmlformats.org/officeDocument/2006/relationships/image" Target="../media/image130.png"/><Relationship Id="rId19" Type="http://schemas.openxmlformats.org/officeDocument/2006/relationships/image" Target="../media/image139.jpeg"/><Relationship Id="rId4" Type="http://schemas.openxmlformats.org/officeDocument/2006/relationships/image" Target="../media/image125.png"/><Relationship Id="rId9" Type="http://schemas.openxmlformats.org/officeDocument/2006/relationships/image" Target="../media/image129.jpe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DAD651C9-32F6-424D-94A4-14C1A2CC6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Information for Plant Phenotyping Experiments (MIAPPE)</a:t>
            </a:r>
            <a:endParaRPr lang="fr-FR" dirty="0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9083EFA4-1D53-4E37-B8DB-06ED2B197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Plant science data management and integration </a:t>
            </a:r>
          </a:p>
        </p:txBody>
      </p:sp>
      <p:pic>
        <p:nvPicPr>
          <p:cNvPr id="2" name="Google Shape;10;p2" descr="elixir_1_RZ_mac.eps">
            <a:extLst>
              <a:ext uri="{FF2B5EF4-FFF2-40B4-BE49-F238E27FC236}">
                <a16:creationId xmlns:a16="http://schemas.microsoft.com/office/drawing/2014/main" id="{46BE2E1A-3F47-D11E-4FC0-102462365694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9" y="4248805"/>
            <a:ext cx="2427820" cy="18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57C19A4-ACC8-A14E-4FB0-7AC78EA3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72" y="4628261"/>
            <a:ext cx="4533126" cy="7365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9115F6-59FD-2778-1AF2-A30502FD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83" y="4353664"/>
            <a:ext cx="2711697" cy="14204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B5F81E6-A155-6595-C4A8-895B61AD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65" y="4316051"/>
            <a:ext cx="1879909" cy="13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6943C-01F4-87C0-3F66-A7DAC88104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2388"/>
            <a:ext cx="1847316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WHO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10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3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hape 113"/>
          <p:cNvCxnSpPr>
            <a:stCxn id="152" idx="3"/>
            <a:endCxn id="114" idx="7"/>
          </p:cNvCxnSpPr>
          <p:nvPr/>
        </p:nvCxnSpPr>
        <p:spPr>
          <a:xfrm flipH="1">
            <a:off x="4667084" y="2975861"/>
            <a:ext cx="1147265" cy="476928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>
            <a:stCxn id="117" idx="6"/>
            <a:endCxn id="152" idx="5"/>
          </p:cNvCxnSpPr>
          <p:nvPr/>
        </p:nvCxnSpPr>
        <p:spPr>
          <a:xfrm flipH="1" flipV="1">
            <a:off x="6535598" y="2975861"/>
            <a:ext cx="462031" cy="30646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19" name="Shape 119"/>
          <p:cNvGrpSpPr/>
          <p:nvPr/>
        </p:nvGrpSpPr>
        <p:grpSpPr>
          <a:xfrm>
            <a:off x="8832305" y="797351"/>
            <a:ext cx="1785300" cy="1193975"/>
            <a:chOff x="7358600" y="2877575"/>
            <a:chExt cx="1785300" cy="1193975"/>
          </a:xfrm>
        </p:grpSpPr>
        <p:sp>
          <p:nvSpPr>
            <p:cNvPr id="120" name="Shape 120"/>
            <p:cNvSpPr/>
            <p:nvPr/>
          </p:nvSpPr>
          <p:spPr>
            <a:xfrm rot="-5400000" flipH="1">
              <a:off x="7694662" y="2626900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7358600" y="2877575"/>
              <a:ext cx="1785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European </a:t>
              </a:r>
            </a:p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22" name="Shape 122"/>
          <p:cNvCxnSpPr>
            <a:stCxn id="123" idx="4"/>
            <a:endCxn id="124" idx="0"/>
          </p:cNvCxnSpPr>
          <p:nvPr/>
        </p:nvCxnSpPr>
        <p:spPr>
          <a:xfrm>
            <a:off x="6741990" y="980475"/>
            <a:ext cx="302743" cy="574952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 flipH="1">
            <a:off x="7861554" y="917227"/>
            <a:ext cx="438273" cy="4026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7880833" y="2027463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3" name="Shape 123"/>
          <p:cNvSpPr/>
          <p:nvPr/>
        </p:nvSpPr>
        <p:spPr>
          <a:xfrm flipH="1">
            <a:off x="6522854" y="577782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4" name="Shape 124"/>
          <p:cNvSpPr/>
          <p:nvPr/>
        </p:nvSpPr>
        <p:spPr>
          <a:xfrm rot="269393" flipH="1">
            <a:off x="6809889" y="1554810"/>
            <a:ext cx="438171" cy="40259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27" name="Shape 127"/>
          <p:cNvCxnSpPr>
            <a:stCxn id="126" idx="6"/>
            <a:endCxn id="124" idx="2"/>
          </p:cNvCxnSpPr>
          <p:nvPr/>
        </p:nvCxnSpPr>
        <p:spPr>
          <a:xfrm flipH="1" flipV="1">
            <a:off x="7247389" y="1773259"/>
            <a:ext cx="633443" cy="45555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>
            <a:stCxn id="125" idx="5"/>
            <a:endCxn id="124" idx="1"/>
          </p:cNvCxnSpPr>
          <p:nvPr/>
        </p:nvCxnSpPr>
        <p:spPr>
          <a:xfrm flipH="1">
            <a:off x="7194559" y="1260945"/>
            <a:ext cx="731179" cy="365387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>
            <a:stCxn id="125" idx="7"/>
            <a:endCxn id="123" idx="2"/>
          </p:cNvCxnSpPr>
          <p:nvPr/>
        </p:nvCxnSpPr>
        <p:spPr>
          <a:xfrm flipH="1" flipV="1">
            <a:off x="6961127" y="779130"/>
            <a:ext cx="964611" cy="19707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stCxn id="126" idx="0"/>
            <a:endCxn id="125" idx="4"/>
          </p:cNvCxnSpPr>
          <p:nvPr/>
        </p:nvCxnSpPr>
        <p:spPr>
          <a:xfrm flipH="1" flipV="1">
            <a:off x="8080690" y="1319919"/>
            <a:ext cx="19279" cy="70754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>
            <a:stCxn id="132" idx="4"/>
            <a:endCxn id="133" idx="0"/>
          </p:cNvCxnSpPr>
          <p:nvPr/>
        </p:nvCxnSpPr>
        <p:spPr>
          <a:xfrm>
            <a:off x="5028279" y="1154994"/>
            <a:ext cx="22475" cy="37408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4" name="Shape 134"/>
          <p:cNvSpPr/>
          <p:nvPr/>
        </p:nvSpPr>
        <p:spPr>
          <a:xfrm>
            <a:off x="3907121" y="1266707"/>
            <a:ext cx="438273" cy="402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809144" y="752300"/>
            <a:ext cx="438273" cy="4026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3" name="Shape 133"/>
          <p:cNvSpPr/>
          <p:nvPr/>
        </p:nvSpPr>
        <p:spPr>
          <a:xfrm rot="-607708">
            <a:off x="4867021" y="1525942"/>
            <a:ext cx="438284" cy="4027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35" name="Shape 135"/>
          <p:cNvCxnSpPr>
            <a:stCxn id="136" idx="7"/>
            <a:endCxn id="152" idx="3"/>
          </p:cNvCxnSpPr>
          <p:nvPr/>
        </p:nvCxnSpPr>
        <p:spPr>
          <a:xfrm>
            <a:off x="4233737" y="2825162"/>
            <a:ext cx="1580611" cy="150700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>
            <a:stCxn id="134" idx="5"/>
            <a:endCxn id="133" idx="1"/>
          </p:cNvCxnSpPr>
          <p:nvPr/>
        </p:nvCxnSpPr>
        <p:spPr>
          <a:xfrm>
            <a:off x="4281209" y="1610426"/>
            <a:ext cx="627375" cy="39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>
            <a:stCxn id="134" idx="7"/>
            <a:endCxn id="132" idx="2"/>
          </p:cNvCxnSpPr>
          <p:nvPr/>
        </p:nvCxnSpPr>
        <p:spPr>
          <a:xfrm flipV="1">
            <a:off x="4281209" y="953649"/>
            <a:ext cx="527935" cy="3720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>
            <a:stCxn id="124" idx="6"/>
            <a:endCxn id="133" idx="6"/>
          </p:cNvCxnSpPr>
          <p:nvPr/>
        </p:nvCxnSpPr>
        <p:spPr>
          <a:xfrm flipH="1" flipV="1">
            <a:off x="5301889" y="1688757"/>
            <a:ext cx="1508672" cy="5020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2" name="Shape 142" descr="http://ist.blogs.inra.fr/wdi/wp-content/uploads/sites/8/2015/07/logo_wheat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301" y="4649603"/>
            <a:ext cx="1057983" cy="49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Wheat Initiativ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389" y="5113627"/>
            <a:ext cx="1049236" cy="32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540" y="2820025"/>
            <a:ext cx="1452453" cy="69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376" y="3807884"/>
            <a:ext cx="972723" cy="713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Shape 148"/>
          <p:cNvGrpSpPr/>
          <p:nvPr/>
        </p:nvGrpSpPr>
        <p:grpSpPr>
          <a:xfrm>
            <a:off x="1631104" y="797951"/>
            <a:ext cx="1800600" cy="1192800"/>
            <a:chOff x="-17112" y="2872975"/>
            <a:chExt cx="1800600" cy="1192800"/>
          </a:xfrm>
        </p:grpSpPr>
        <p:sp>
          <p:nvSpPr>
            <p:cNvPr id="149" name="Shape 149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-17112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-FR" sz="30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National</a:t>
              </a:r>
              <a:endParaRPr lang="fr-FR" sz="3000" b="1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fr" sz="3000" b="1" dirty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51" name="Shape 151"/>
          <p:cNvCxnSpPr>
            <a:stCxn id="124" idx="4"/>
            <a:endCxn id="152" idx="7"/>
          </p:cNvCxnSpPr>
          <p:nvPr/>
        </p:nvCxnSpPr>
        <p:spPr>
          <a:xfrm flipH="1">
            <a:off x="6535597" y="1956790"/>
            <a:ext cx="477620" cy="29782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3" name="Shape 153"/>
          <p:cNvCxnSpPr>
            <a:stCxn id="133" idx="4"/>
            <a:endCxn id="152" idx="1"/>
          </p:cNvCxnSpPr>
          <p:nvPr/>
        </p:nvCxnSpPr>
        <p:spPr>
          <a:xfrm>
            <a:off x="5121571" y="1925505"/>
            <a:ext cx="692776" cy="3291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6" name="Shape 136"/>
          <p:cNvSpPr/>
          <p:nvPr/>
        </p:nvSpPr>
        <p:spPr>
          <a:xfrm rot="1702656">
            <a:off x="3810629" y="2675444"/>
            <a:ext cx="438243" cy="402664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7" name="Shape 117"/>
          <p:cNvSpPr/>
          <p:nvPr/>
        </p:nvSpPr>
        <p:spPr>
          <a:xfrm rot="873229" flipH="1">
            <a:off x="6990595" y="3136041"/>
            <a:ext cx="438287" cy="4027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559497" y="3367575"/>
            <a:ext cx="1800612" cy="1192800"/>
            <a:chOff x="-10162" y="2872975"/>
            <a:chExt cx="1800612" cy="1192800"/>
          </a:xfrm>
        </p:grpSpPr>
        <p:sp>
          <p:nvSpPr>
            <p:cNvPr id="161" name="Shape 161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-10150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" sz="3000" b="1">
                  <a:solidFill>
                    <a:srgbClr val="347C2C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Networks</a:t>
              </a:r>
            </a:p>
          </p:txBody>
        </p:sp>
      </p:grpSp>
      <p:sp>
        <p:nvSpPr>
          <p:cNvPr id="114" name="Shape 114"/>
          <p:cNvSpPr/>
          <p:nvPr/>
        </p:nvSpPr>
        <p:spPr>
          <a:xfrm rot="553353">
            <a:off x="4272099" y="3367124"/>
            <a:ext cx="438360" cy="402773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63" name="Shape 163"/>
          <p:cNvCxnSpPr>
            <a:stCxn id="136" idx="5"/>
            <a:endCxn id="114" idx="1"/>
          </p:cNvCxnSpPr>
          <p:nvPr/>
        </p:nvCxnSpPr>
        <p:spPr>
          <a:xfrm>
            <a:off x="4098412" y="3075674"/>
            <a:ext cx="262709" cy="327439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999656" y="0"/>
            <a:ext cx="7211144" cy="726416"/>
          </a:xfrm>
        </p:spPr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in International network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92A56-D7FE-9E45-BA8C-3385E84F8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9347200" y="8796867"/>
            <a:ext cx="2844800" cy="3831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1219170" rtl="0" eaLnBrk="1" latinLnBrk="0" hangingPunct="1"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52" name="Shape 152"/>
          <p:cNvSpPr/>
          <p:nvPr/>
        </p:nvSpPr>
        <p:spPr>
          <a:xfrm>
            <a:off x="5664973" y="2105237"/>
            <a:ext cx="1020001" cy="1020001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57" name="Picture 4" descr="C:\Users\cnodet\Documents\IT\AMAIZING v  03082012\WP9 dissemination\outils comm\logos haute def\logo amaizing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878" y="2511555"/>
            <a:ext cx="546887" cy="3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415" y="2927141"/>
            <a:ext cx="677517" cy="370175"/>
          </a:xfrm>
          <a:prstGeom prst="rect">
            <a:avLst/>
          </a:prstGeom>
        </p:spPr>
      </p:pic>
      <p:sp>
        <p:nvSpPr>
          <p:cNvPr id="60" name="Shape 115"/>
          <p:cNvSpPr/>
          <p:nvPr/>
        </p:nvSpPr>
        <p:spPr>
          <a:xfrm>
            <a:off x="3413829" y="3787093"/>
            <a:ext cx="5962435" cy="2535743"/>
          </a:xfrm>
          <a:prstGeom prst="round2SameRect">
            <a:avLst>
              <a:gd name="adj1" fmla="val 18051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0" rIns="91425" bIns="91425" anchor="t" anchorCtr="0">
            <a:noAutofit/>
          </a:bodyPr>
          <a:lstStyle/>
          <a:p>
            <a:pPr algn="ctr"/>
            <a:r>
              <a:rPr lang="fr" sz="2000" b="1" dirty="0"/>
              <a:t>International </a:t>
            </a:r>
            <a:r>
              <a:rPr lang="fr-FR" sz="2000" b="1" dirty="0"/>
              <a:t>data </a:t>
            </a:r>
            <a:r>
              <a:rPr lang="fr" sz="2000" b="1" dirty="0"/>
              <a:t>standards</a:t>
            </a:r>
          </a:p>
        </p:txBody>
      </p:sp>
      <p:pic>
        <p:nvPicPr>
          <p:cNvPr id="61" name="Shape 144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2947" y="4385609"/>
            <a:ext cx="1547699" cy="4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64" descr="http://www.cropontology.org/images/Crop_Ontology_logo.png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0114" y="5141137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627" y="4585666"/>
            <a:ext cx="1506060" cy="386007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3498867" y="4932144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Web services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208823" y="5692583"/>
            <a:ext cx="19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Controlled vocabularies </a:t>
            </a:r>
          </a:p>
          <a:p>
            <a:r>
              <a:rPr lang="en-US" sz="1400" dirty="0"/>
              <a:t>Trait dictionaries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7358608" y="4836289"/>
            <a:ext cx="168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Minimal information</a:t>
            </a:r>
          </a:p>
        </p:txBody>
      </p:sp>
      <p:pic>
        <p:nvPicPr>
          <p:cNvPr id="68" name="Picture 20" descr="FAO-logo">
            <a:hlinkClick r:id="rId12"/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8151292" y="5447523"/>
            <a:ext cx="419539" cy="4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8128468" y="5848817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MCPD</a:t>
            </a:r>
          </a:p>
        </p:txBody>
      </p:sp>
      <p:pic>
        <p:nvPicPr>
          <p:cNvPr id="70" name="Picture 17" descr="bioversity-logo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1204" y="5440494"/>
            <a:ext cx="434589" cy="3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 16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6" y="4405952"/>
            <a:ext cx="1030933" cy="581673"/>
          </a:xfrm>
          <a:prstGeom prst="rect">
            <a:avLst/>
          </a:prstGeom>
        </p:spPr>
      </p:pic>
      <p:pic>
        <p:nvPicPr>
          <p:cNvPr id="5124" name="Picture 4" descr="mage associée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089" y="5178154"/>
            <a:ext cx="682592" cy="8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cueil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813" y="1998300"/>
            <a:ext cx="1043608" cy="4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Shape 156" descr="http://www.elixir-europe.org/global/images/ELIXIR_logo.png">
            <a:extLst>
              <a:ext uri="{FF2B5EF4-FFF2-40B4-BE49-F238E27FC236}">
                <a16:creationId xmlns:a16="http://schemas.microsoft.com/office/drawing/2014/main" id="{B67ACDC2-763E-974C-B440-03DD66E7DC59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21442" y="2160809"/>
            <a:ext cx="1007007" cy="57470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54F793-8EE7-6641-9329-79CD86AC3358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460" y="2490849"/>
            <a:ext cx="1185077" cy="4185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88AB829-8AA8-6549-B21D-43DCFE2BE5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22177" y="2025246"/>
            <a:ext cx="1181138" cy="3674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66E576-5521-21D5-E4DD-86835CE5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55" y="2942972"/>
            <a:ext cx="974873" cy="2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EF8D5-F43E-4D48-9817-B2A33A075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919" y="1537860"/>
            <a:ext cx="6180881" cy="4351339"/>
          </a:xfrm>
        </p:spPr>
        <p:txBody>
          <a:bodyPr>
            <a:normAutofit/>
          </a:bodyPr>
          <a:lstStyle/>
          <a:p>
            <a:r>
              <a:rPr lang="fr-FR" dirty="0"/>
              <a:t>ELIXIR</a:t>
            </a:r>
          </a:p>
          <a:p>
            <a:pPr lvl="1"/>
            <a:r>
              <a:rPr lang="fr-FR" dirty="0" err="1"/>
              <a:t>European</a:t>
            </a:r>
            <a:r>
              <a:rPr lang="fr-FR" dirty="0"/>
              <a:t> Infrastructure for life sciences</a:t>
            </a:r>
          </a:p>
          <a:p>
            <a:pPr lvl="1"/>
            <a:r>
              <a:rPr lang="fr-FR" dirty="0"/>
              <a:t>Germany, France, </a:t>
            </a:r>
            <a:r>
              <a:rPr lang="fr-FR" dirty="0" err="1"/>
              <a:t>Belgium</a:t>
            </a:r>
            <a:r>
              <a:rPr lang="fr-FR" dirty="0"/>
              <a:t>, </a:t>
            </a:r>
            <a:r>
              <a:rPr lang="fr-FR" dirty="0" err="1"/>
              <a:t>Italy</a:t>
            </a:r>
            <a:r>
              <a:rPr lang="fr-FR" dirty="0"/>
              <a:t>, Portugal, UK, </a:t>
            </a:r>
            <a:r>
              <a:rPr lang="fr-FR" dirty="0" err="1"/>
              <a:t>Netherland</a:t>
            </a:r>
            <a:r>
              <a:rPr lang="fr-FR" dirty="0"/>
              <a:t>, </a:t>
            </a:r>
            <a:r>
              <a:rPr lang="fr-FR" dirty="0" err="1"/>
              <a:t>Slovenia</a:t>
            </a:r>
            <a:r>
              <a:rPr lang="fr-FR" dirty="0"/>
              <a:t>, …</a:t>
            </a:r>
          </a:p>
          <a:p>
            <a:pPr lvl="1"/>
            <a:r>
              <a:rPr lang="fr-FR" dirty="0">
                <a:hlinkClick r:id="rId2"/>
              </a:rPr>
              <a:t>https://elixir-europe.org/communities/plant-sciences</a:t>
            </a:r>
            <a:r>
              <a:rPr lang="fr-FR" dirty="0"/>
              <a:t> </a:t>
            </a:r>
          </a:p>
          <a:p>
            <a:r>
              <a:rPr lang="fr-FR" dirty="0"/>
              <a:t>CGIAR</a:t>
            </a:r>
          </a:p>
          <a:p>
            <a:pPr lvl="1"/>
            <a:r>
              <a:rPr lang="fr-FR" dirty="0"/>
              <a:t>Consortium of International Agricultural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Centers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https://www.cgiar.org/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2F5510-C3A1-8B49-BBD7-E92D14681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7412" y="1537860"/>
            <a:ext cx="5486561" cy="4351339"/>
          </a:xfrm>
        </p:spPr>
        <p:txBody>
          <a:bodyPr/>
          <a:lstStyle/>
          <a:p>
            <a:r>
              <a:rPr lang="fr-FR" dirty="0"/>
              <a:t>EMPHASIS</a:t>
            </a:r>
          </a:p>
          <a:p>
            <a:pPr lvl="1"/>
            <a:r>
              <a:rPr lang="fr-FR" dirty="0" err="1"/>
              <a:t>European</a:t>
            </a:r>
            <a:r>
              <a:rPr lang="fr-FR" dirty="0"/>
              <a:t> Infrastructure for Plant </a:t>
            </a:r>
            <a:r>
              <a:rPr lang="fr-FR" dirty="0" err="1"/>
              <a:t>Phenotyping</a:t>
            </a:r>
            <a:endParaRPr lang="fr-FR" dirty="0"/>
          </a:p>
          <a:p>
            <a:pPr lvl="1"/>
            <a:r>
              <a:rPr lang="fr-FR" dirty="0"/>
              <a:t>France, Germany, </a:t>
            </a:r>
            <a:r>
              <a:rPr lang="fr-FR" dirty="0" err="1"/>
              <a:t>Belgium</a:t>
            </a:r>
            <a:r>
              <a:rPr lang="fr-FR" dirty="0"/>
              <a:t>, UK, …</a:t>
            </a:r>
          </a:p>
          <a:p>
            <a:pPr lvl="1"/>
            <a:r>
              <a:rPr lang="fr-FR" dirty="0">
                <a:hlinkClick r:id="rId4"/>
              </a:rPr>
              <a:t>https://www.plant-phenotyping.eu</a:t>
            </a:r>
            <a:r>
              <a:rPr lang="fr-FR" dirty="0"/>
              <a:t> </a:t>
            </a:r>
          </a:p>
          <a:p>
            <a:r>
              <a:rPr lang="fr-FR" dirty="0"/>
              <a:t>NAPPN</a:t>
            </a:r>
          </a:p>
          <a:p>
            <a:pPr lvl="1"/>
            <a:r>
              <a:rPr lang="fr-FR" dirty="0" err="1"/>
              <a:t>North</a:t>
            </a:r>
            <a:r>
              <a:rPr lang="fr-FR" dirty="0"/>
              <a:t> American Plant </a:t>
            </a:r>
            <a:r>
              <a:rPr lang="fr-FR" dirty="0" err="1"/>
              <a:t>Phenotyping</a:t>
            </a:r>
            <a:r>
              <a:rPr lang="fr-FR" dirty="0"/>
              <a:t> Network</a:t>
            </a:r>
          </a:p>
          <a:p>
            <a:pPr lvl="1"/>
            <a:r>
              <a:rPr lang="fr-FR" dirty="0">
                <a:hlinkClick r:id="rId5"/>
              </a:rPr>
              <a:t>https://nappn.plant-phenotyping.org/</a:t>
            </a:r>
            <a:r>
              <a:rPr lang="fr-FR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4B165F-F5A3-814C-AC06-029F0781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Plant data standards </a:t>
            </a:r>
            <a:r>
              <a:rPr lang="fr-FR" dirty="0" err="1"/>
              <a:t>contributors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115471E-B092-B74E-8651-E38A5DBA2DA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 err="1"/>
              <a:t>Gathered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interoperability</a:t>
            </a:r>
            <a:r>
              <a:rPr lang="fr-FR" dirty="0"/>
              <a:t> standard </a:t>
            </a:r>
            <a:r>
              <a:rPr lang="fr-FR" dirty="0" err="1"/>
              <a:t>problem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344EC1-2880-F03B-A48E-C04A3447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" y="2620859"/>
            <a:ext cx="898566" cy="23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73A216-E0F9-645E-AE06-8AC020BC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068" y="2303814"/>
            <a:ext cx="809490" cy="2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8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WHAT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1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79F54D1-7472-15E0-FB7C-E739ACA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Data standards for FAIR</a:t>
            </a:r>
          </a:p>
        </p:txBody>
      </p:sp>
      <p:sp>
        <p:nvSpPr>
          <p:cNvPr id="7" name="Google Shape;178;g22be0438386_0_395">
            <a:extLst>
              <a:ext uri="{FF2B5EF4-FFF2-40B4-BE49-F238E27FC236}">
                <a16:creationId xmlns:a16="http://schemas.microsoft.com/office/drawing/2014/main" id="{C41E9D27-9E6F-C991-CA36-4A4D5BE16799}"/>
              </a:ext>
            </a:extLst>
          </p:cNvPr>
          <p:cNvSpPr txBox="1">
            <a:spLocks/>
          </p:cNvSpPr>
          <p:nvPr/>
        </p:nvSpPr>
        <p:spPr>
          <a:xfrm>
            <a:off x="0" y="694450"/>
            <a:ext cx="4938600" cy="251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rgbClr val="00A3A6"/>
              </a:buClr>
              <a:buSzPct val="91701"/>
            </a:pPr>
            <a:r>
              <a:rPr lang="fr-FR" dirty="0"/>
              <a:t> </a:t>
            </a:r>
            <a:r>
              <a:rPr lang="fr-FR" sz="2600" dirty="0">
                <a:solidFill>
                  <a:srgbClr val="00A3A6"/>
                </a:solidFill>
              </a:rPr>
              <a:t> </a:t>
            </a:r>
            <a:r>
              <a:rPr lang="fr-FR" sz="2835" dirty="0" err="1">
                <a:solidFill>
                  <a:srgbClr val="00A3A6"/>
                </a:solidFill>
              </a:rPr>
              <a:t>Semantic</a:t>
            </a:r>
            <a:endParaRPr lang="fr-FR" sz="2835" dirty="0">
              <a:solidFill>
                <a:srgbClr val="00A3A6"/>
              </a:solidFill>
            </a:endParaRPr>
          </a:p>
          <a:p>
            <a:pPr marL="450000" lvl="1" indent="-282574">
              <a:lnSpc>
                <a:spcPct val="100000"/>
              </a:lnSpc>
              <a:spcBef>
                <a:spcPts val="1000"/>
              </a:spcBef>
              <a:buClr>
                <a:srgbClr val="6076B4"/>
              </a:buClr>
              <a:buSzPct val="100000"/>
              <a:buFont typeface="Times"/>
              <a:buChar char="•"/>
            </a:pP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Description of the data</a:t>
            </a:r>
          </a:p>
          <a:p>
            <a:pPr marL="450000" lvl="1" indent="-282574">
              <a:lnSpc>
                <a:spcPct val="100000"/>
              </a:lnSpc>
              <a:spcBef>
                <a:spcPts val="1000"/>
              </a:spcBef>
              <a:buClr>
                <a:srgbClr val="6076B4"/>
              </a:buClr>
              <a:buSzPct val="100000"/>
              <a:buFont typeface="Times"/>
              <a:buChar char="•"/>
            </a:pP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Controlled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vocabularies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term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name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and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definitions</a:t>
            </a:r>
            <a:endParaRPr lang="fr-FR" sz="2235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0000" lvl="1" indent="-282574">
              <a:lnSpc>
                <a:spcPct val="100000"/>
              </a:lnSpc>
              <a:spcBef>
                <a:spcPts val="1000"/>
              </a:spcBef>
              <a:buClr>
                <a:srgbClr val="6076B4"/>
              </a:buClr>
              <a:buSzPct val="100000"/>
              <a:buFont typeface="Times"/>
              <a:buChar char="•"/>
            </a:pP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Ontologies: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semantic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links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between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terms</a:t>
            </a:r>
            <a:endParaRPr lang="fr-FR" sz="2235" dirty="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0000" lvl="1" indent="-282574">
              <a:lnSpc>
                <a:spcPct val="100000"/>
              </a:lnSpc>
              <a:spcBef>
                <a:spcPts val="1000"/>
              </a:spcBef>
              <a:buClr>
                <a:srgbClr val="6076B4"/>
              </a:buClr>
              <a:buSzPct val="100000"/>
              <a:buFont typeface="Times"/>
              <a:buChar char="•"/>
            </a:pP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Phenotyping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/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environment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  <a:p>
            <a:pPr marL="450000" lvl="1" indent="-282574">
              <a:lnSpc>
                <a:spcPct val="100000"/>
              </a:lnSpc>
              <a:spcBef>
                <a:spcPts val="1000"/>
              </a:spcBef>
              <a:buClr>
                <a:srgbClr val="6076B4"/>
              </a:buClr>
              <a:buSzPct val="100000"/>
              <a:buFont typeface="Times"/>
              <a:buChar char="•"/>
            </a:pPr>
            <a:r>
              <a:rPr lang="fr-FR" sz="2235" i="1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Biologist</a:t>
            </a:r>
            <a:r>
              <a:rPr lang="fr-FR" sz="2235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sz="2235" dirty="0" err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driven</a:t>
            </a:r>
            <a:endParaRPr lang="fr-FR" sz="2635" dirty="0"/>
          </a:p>
        </p:txBody>
      </p:sp>
      <p:pic>
        <p:nvPicPr>
          <p:cNvPr id="8" name="Google Shape;179;g22be0438386_0_395" descr="http://www.cropontology.org/images/Crop_Ontology_logo.png">
            <a:extLst>
              <a:ext uri="{FF2B5EF4-FFF2-40B4-BE49-F238E27FC236}">
                <a16:creationId xmlns:a16="http://schemas.microsoft.com/office/drawing/2014/main" id="{E0FE2FCD-8BE0-C9A8-6AD7-7C222718CD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8900" y="694450"/>
            <a:ext cx="1619700" cy="5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80;g22be0438386_0_395">
            <a:extLst>
              <a:ext uri="{FF2B5EF4-FFF2-40B4-BE49-F238E27FC236}">
                <a16:creationId xmlns:a16="http://schemas.microsoft.com/office/drawing/2014/main" id="{A8F7027E-6CBA-EF8C-388E-357A14B8125B}"/>
              </a:ext>
            </a:extLst>
          </p:cNvPr>
          <p:cNvGrpSpPr/>
          <p:nvPr/>
        </p:nvGrpSpPr>
        <p:grpSpPr>
          <a:xfrm>
            <a:off x="5665625" y="531000"/>
            <a:ext cx="6526378" cy="2813700"/>
            <a:chOff x="5665975" y="301975"/>
            <a:chExt cx="6526378" cy="2813700"/>
          </a:xfrm>
        </p:grpSpPr>
        <p:sp>
          <p:nvSpPr>
            <p:cNvPr id="10" name="Google Shape;181;g22be0438386_0_395">
              <a:extLst>
                <a:ext uri="{FF2B5EF4-FFF2-40B4-BE49-F238E27FC236}">
                  <a16:creationId xmlns:a16="http://schemas.microsoft.com/office/drawing/2014/main" id="{88A0823C-5243-8B60-BCC2-580F9F731E97}"/>
                </a:ext>
              </a:extLst>
            </p:cNvPr>
            <p:cNvSpPr/>
            <p:nvPr/>
          </p:nvSpPr>
          <p:spPr>
            <a:xfrm>
              <a:off x="5665975" y="301975"/>
              <a:ext cx="6526378" cy="2813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600" dirty="0">
                  <a:solidFill>
                    <a:srgbClr val="00A3A6"/>
                  </a:solidFill>
                  <a:latin typeface="Calibri"/>
                  <a:ea typeface="Calibri"/>
                  <a:cs typeface="Calibri"/>
                  <a:sym typeface="Calibri"/>
                </a:rPr>
                <a:t>Structure</a:t>
              </a:r>
              <a:endParaRPr dirty="0"/>
            </a:p>
            <a:p>
              <a:pPr marL="450000" marR="0" lvl="1" indent="-282575" algn="l" rtl="0">
                <a:spcBef>
                  <a:spcPts val="0"/>
                </a:spcBef>
                <a:spcAft>
                  <a:spcPts val="0"/>
                </a:spcAft>
                <a:buClr>
                  <a:srgbClr val="6076B4"/>
                </a:buClr>
                <a:buSzPts val="1900"/>
                <a:buFont typeface="Times"/>
                <a:buChar char="•"/>
              </a:pPr>
              <a:r>
                <a:rPr lang="fr-FR" sz="19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Formatting</a:t>
              </a:r>
              <a:r>
                <a:rPr lang="fr-FR" sz="19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, </a:t>
              </a:r>
              <a:r>
                <a:rPr lang="fr-FR" sz="19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Modelling</a:t>
              </a:r>
              <a:r>
                <a:rPr lang="fr-FR" sz="19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and </a:t>
              </a:r>
              <a:r>
                <a:rPr lang="fr-FR" sz="19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Organizing</a:t>
              </a:r>
              <a:r>
                <a:rPr lang="fr-FR" sz="19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D</a:t>
              </a:r>
              <a:r>
                <a:rPr lang="fr-FR" sz="19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ata</a:t>
              </a:r>
              <a:endParaRPr sz="1300" dirty="0"/>
            </a:p>
            <a:p>
              <a:pPr marL="450000" marR="0" lvl="1" indent="-282575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1900"/>
                <a:buFont typeface="Times"/>
                <a:buChar char="•"/>
              </a:pP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Standards : CSV, VCF, GFF, MIAPPE , etc…</a:t>
              </a:r>
            </a:p>
            <a:p>
              <a:pPr marL="450000" marR="0" lvl="1" indent="-282575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1900"/>
                <a:buFont typeface="Times"/>
                <a:buChar char="•"/>
              </a:pP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Dataset</a:t>
              </a: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 : </a:t>
              </a: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greenhouse</a:t>
              </a: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, </a:t>
              </a: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field</a:t>
              </a: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, </a:t>
              </a: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multiannual</a:t>
              </a: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, </a:t>
              </a: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multilocal</a:t>
              </a:r>
              <a:endParaRPr lang="fr-FR" sz="1900" dirty="0">
                <a:latin typeface="Corbel"/>
                <a:ea typeface="Corbel"/>
                <a:cs typeface="Corbel"/>
                <a:sym typeface="Corbel"/>
              </a:endParaRPr>
            </a:p>
            <a:p>
              <a:pPr marL="450000" marR="0" lvl="1" indent="-282575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1900"/>
                <a:buFont typeface="Times"/>
                <a:buChar char="•"/>
              </a:pPr>
              <a:r>
                <a:rPr lang="fr-FR" sz="1900" dirty="0">
                  <a:latin typeface="Corbel"/>
                  <a:ea typeface="Corbel"/>
                  <a:cs typeface="Corbel"/>
                  <a:sym typeface="Corbel"/>
                </a:rPr>
                <a:t>Variables and plant </a:t>
              </a:r>
              <a:r>
                <a:rPr lang="fr-FR" sz="1900" dirty="0" err="1">
                  <a:latin typeface="Corbel"/>
                  <a:ea typeface="Corbel"/>
                  <a:cs typeface="Corbel"/>
                  <a:sym typeface="Corbel"/>
                </a:rPr>
                <a:t>material</a:t>
              </a:r>
              <a:endParaRPr lang="fr-FR" sz="1900" dirty="0">
                <a:latin typeface="Corbel"/>
                <a:ea typeface="Corbel"/>
                <a:cs typeface="Corbel"/>
                <a:sym typeface="Corbel"/>
              </a:endParaRPr>
            </a:p>
            <a:p>
              <a:pPr marL="450000" marR="0" lvl="1" indent="-282575" algn="l" rtl="0">
                <a:spcBef>
                  <a:spcPts val="1000"/>
                </a:spcBef>
                <a:spcAft>
                  <a:spcPts val="1000"/>
                </a:spcAft>
                <a:buClr>
                  <a:srgbClr val="6076B4"/>
                </a:buClr>
                <a:buSzPts val="1900"/>
                <a:buFont typeface="Times"/>
                <a:buChar char="•"/>
              </a:pPr>
              <a:r>
                <a:rPr lang="fr-FR" sz="1900" b="0" i="1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Biologist</a:t>
              </a:r>
              <a:r>
                <a:rPr lang="fr-FR" sz="1900" b="0" i="1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&amp; Computer </a:t>
              </a:r>
              <a:r>
                <a:rPr lang="fr-FR" sz="1900" b="0" i="1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scientist</a:t>
              </a:r>
              <a:r>
                <a:rPr lang="fr-FR" sz="1900" b="0" i="1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lang="fr-FR" sz="19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driven</a:t>
              </a:r>
              <a:endParaRPr sz="1300" dirty="0"/>
            </a:p>
          </p:txBody>
        </p:sp>
        <p:pic>
          <p:nvPicPr>
            <p:cNvPr id="11" name="Google Shape;182;g22be0438386_0_395">
              <a:extLst>
                <a:ext uri="{FF2B5EF4-FFF2-40B4-BE49-F238E27FC236}">
                  <a16:creationId xmlns:a16="http://schemas.microsoft.com/office/drawing/2014/main" id="{C09EC242-F409-76FB-B6B8-5051F74414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37406" y="356500"/>
              <a:ext cx="1454945" cy="43296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grpSp>
        <p:nvGrpSpPr>
          <p:cNvPr id="12" name="Google Shape;183;g22be0438386_0_395">
            <a:extLst>
              <a:ext uri="{FF2B5EF4-FFF2-40B4-BE49-F238E27FC236}">
                <a16:creationId xmlns:a16="http://schemas.microsoft.com/office/drawing/2014/main" id="{91F03A1D-0C11-2B1B-6D3B-1BE6A2C06BF9}"/>
              </a:ext>
            </a:extLst>
          </p:cNvPr>
          <p:cNvGrpSpPr/>
          <p:nvPr/>
        </p:nvGrpSpPr>
        <p:grpSpPr>
          <a:xfrm>
            <a:off x="4362253" y="4093047"/>
            <a:ext cx="5616600" cy="2723700"/>
            <a:chOff x="2495600" y="3951121"/>
            <a:chExt cx="5616600" cy="2723700"/>
          </a:xfrm>
        </p:grpSpPr>
        <p:sp>
          <p:nvSpPr>
            <p:cNvPr id="13" name="Google Shape;184;g22be0438386_0_395">
              <a:extLst>
                <a:ext uri="{FF2B5EF4-FFF2-40B4-BE49-F238E27FC236}">
                  <a16:creationId xmlns:a16="http://schemas.microsoft.com/office/drawing/2014/main" id="{A5B2E8C0-3A62-9D91-3AE4-10FEBD9A0687}"/>
                </a:ext>
              </a:extLst>
            </p:cNvPr>
            <p:cNvSpPr/>
            <p:nvPr/>
          </p:nvSpPr>
          <p:spPr>
            <a:xfrm>
              <a:off x="2495600" y="3951121"/>
              <a:ext cx="5616600" cy="2723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600" dirty="0" err="1">
                  <a:solidFill>
                    <a:srgbClr val="00A3A6"/>
                  </a:solidFill>
                  <a:latin typeface="Calibri"/>
                  <a:ea typeface="Calibri"/>
                  <a:cs typeface="Calibri"/>
                  <a:sym typeface="Calibri"/>
                </a:rPr>
                <a:t>Technical</a:t>
              </a:r>
              <a:endParaRPr dirty="0"/>
            </a:p>
            <a:p>
              <a:pPr marL="742932" marR="0" lvl="1" indent="-285743" algn="l" rtl="0"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2000"/>
                <a:buFont typeface="Times"/>
                <a:buChar char="•"/>
              </a:pP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Data </a:t>
              </a: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integration</a:t>
              </a: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and sharing</a:t>
              </a:r>
              <a:endParaRPr dirty="0"/>
            </a:p>
            <a:p>
              <a:pPr marL="742932" marR="0" lvl="1" indent="-285743" algn="l" rtl="0"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2000"/>
                <a:buFont typeface="Times"/>
                <a:buChar char="•"/>
              </a:pP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Interoperability</a:t>
              </a: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: </a:t>
              </a: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tools</a:t>
              </a: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and </a:t>
              </a: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systems</a:t>
              </a:r>
              <a:endParaRPr dirty="0"/>
            </a:p>
            <a:p>
              <a:pPr marL="1142970" lvl="2" indent="-228593">
                <a:spcBef>
                  <a:spcPts val="1000"/>
                </a:spcBef>
                <a:buClr>
                  <a:srgbClr val="6076B4"/>
                </a:buClr>
                <a:buSzPts val="2000"/>
                <a:buFont typeface="Times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GA4GH </a:t>
              </a:r>
            </a:p>
            <a:p>
              <a:pPr marL="1142970" marR="0" lvl="2" indent="-228593" algn="l" rtl="0"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2000"/>
                <a:buFont typeface="Times"/>
                <a:buChar char="•"/>
              </a:pP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Breeding</a:t>
              </a: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API </a:t>
              </a:r>
              <a:r>
                <a:rPr lang="fr-FR" sz="2000" b="0" i="0" u="sng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www.brapi.org</a:t>
              </a:r>
              <a:r>
                <a:rPr lang="fr-FR" sz="2000" b="0" i="0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endParaRPr sz="2000" b="0" i="0" u="sng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742932" marR="0" lvl="1" indent="-285743" algn="l" rtl="0">
                <a:spcBef>
                  <a:spcPts val="1000"/>
                </a:spcBef>
                <a:spcAft>
                  <a:spcPts val="0"/>
                </a:spcAft>
                <a:buClr>
                  <a:srgbClr val="6076B4"/>
                </a:buClr>
                <a:buSzPts val="2000"/>
                <a:buFont typeface="Times"/>
                <a:buChar char="•"/>
              </a:pPr>
              <a:r>
                <a:rPr lang="fr-FR" sz="2000" b="0" i="1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Computer </a:t>
              </a:r>
              <a:r>
                <a:rPr lang="fr-FR" sz="2000" b="0" i="1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scientist</a:t>
              </a:r>
              <a:r>
                <a:rPr lang="fr-FR" sz="2000" b="0" i="1" u="none" strike="noStrike" cap="none" dirty="0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lang="fr-FR" sz="2000" b="0" i="0" u="none" strike="noStrike" cap="none" dirty="0" err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driven</a:t>
              </a:r>
              <a:endParaRPr dirty="0"/>
            </a:p>
          </p:txBody>
        </p:sp>
        <p:pic>
          <p:nvPicPr>
            <p:cNvPr id="14" name="Google Shape;185;g22be0438386_0_395">
              <a:extLst>
                <a:ext uri="{FF2B5EF4-FFF2-40B4-BE49-F238E27FC236}">
                  <a16:creationId xmlns:a16="http://schemas.microsoft.com/office/drawing/2014/main" id="{0A363C5C-D6D3-267A-60B2-DDB29F2831E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88090" y="5791852"/>
              <a:ext cx="1091951" cy="24020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5" name="Google Shape;186;g22be0438386_0_395">
            <a:extLst>
              <a:ext uri="{FF2B5EF4-FFF2-40B4-BE49-F238E27FC236}">
                <a16:creationId xmlns:a16="http://schemas.microsoft.com/office/drawing/2014/main" id="{56783C15-9C70-C84F-6062-1FE1E921EA21}"/>
              </a:ext>
            </a:extLst>
          </p:cNvPr>
          <p:cNvSpPr/>
          <p:nvPr/>
        </p:nvSpPr>
        <p:spPr>
          <a:xfrm>
            <a:off x="3768089" y="2479953"/>
            <a:ext cx="3289800" cy="2082300"/>
          </a:xfrm>
          <a:prstGeom prst="ellipse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Persistent Unique Identifiers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URI, </a:t>
            </a:r>
            <a:r>
              <a:rPr lang="fr-FR" sz="1800">
                <a:solidFill>
                  <a:schemeClr val="dk1"/>
                </a:solidFill>
              </a:rPr>
              <a:t>sensor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ID, accessions ID, Trait ID, DOI,…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282B744-3E79-5FED-C617-83827E0AE1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167" y="5454897"/>
            <a:ext cx="436763" cy="4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247;p27">
            <a:extLst>
              <a:ext uri="{FF2B5EF4-FFF2-40B4-BE49-F238E27FC236}">
                <a16:creationId xmlns:a16="http://schemas.microsoft.com/office/drawing/2014/main" id="{9FE39DE8-B8AE-8D43-ADB2-92BE7FC11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Semantic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Standard: Ontologies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858EBC6-5A5A-C94E-9C70-E3588AE7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Describing traits/features in specific plant species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Crop Ontology Trait + Method + Scale Semantic model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TRAIT  = Entity + Characteristic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EMPHASIS variables</a:t>
            </a:r>
          </a:p>
        </p:txBody>
      </p:sp>
      <p:sp>
        <p:nvSpPr>
          <p:cNvPr id="33794" name="Google Shape;248;p27">
            <a:extLst>
              <a:ext uri="{FF2B5EF4-FFF2-40B4-BE49-F238E27FC236}">
                <a16:creationId xmlns:a16="http://schemas.microsoft.com/office/drawing/2014/main" id="{5C3DD3EA-3DCB-0E43-9A14-124C38F64F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32" indent="-28574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2971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160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349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FFFFFF"/>
              </a:buClr>
              <a:buSzPts val="900"/>
              <a:buFont typeface="Corbel" panose="020B0503020204020204" pitchFamily="34" charset="0"/>
              <a:buNone/>
            </a:pPr>
            <a:fld id="{7782EB40-9DED-A941-BB64-64F06982BE9D}" type="slidenum">
              <a:rPr lang="en-US" altLang="fr-FR" sz="900">
                <a:solidFill>
                  <a:srgbClr val="FFFFFF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>
                <a:buClr>
                  <a:srgbClr val="FFFFFF"/>
                </a:buClr>
                <a:buSzPts val="900"/>
                <a:buFont typeface="Corbel" panose="020B0503020204020204" pitchFamily="34" charset="0"/>
                <a:buNone/>
              </a:pPr>
              <a:t>15</a:t>
            </a:fld>
            <a:endParaRPr lang="fr-FR" altLang="fr-FR" sz="900">
              <a:solidFill>
                <a:srgbClr val="FFFFFF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51" name="Google Shape;251;p27">
            <a:extLst>
              <a:ext uri="{FF2B5EF4-FFF2-40B4-BE49-F238E27FC236}">
                <a16:creationId xmlns:a16="http://schemas.microsoft.com/office/drawing/2014/main" id="{BA17F101-5E47-E546-952C-08C440251476}"/>
              </a:ext>
            </a:extLst>
          </p:cNvPr>
          <p:cNvSpPr txBox="1"/>
          <p:nvPr/>
        </p:nvSpPr>
        <p:spPr>
          <a:xfrm>
            <a:off x="333377" y="1214439"/>
            <a:ext cx="8647113" cy="4079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defRPr/>
            </a:pPr>
            <a:endParaRPr sz="14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798" name="Google Shape;254;p27">
            <a:extLst>
              <a:ext uri="{FF2B5EF4-FFF2-40B4-BE49-F238E27FC236}">
                <a16:creationId xmlns:a16="http://schemas.microsoft.com/office/drawing/2014/main" id="{8FD27050-430B-6C49-A031-68CEB6DB12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4291" y="2517396"/>
            <a:ext cx="2296716" cy="73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Google Shape;255;p27">
            <a:extLst>
              <a:ext uri="{FF2B5EF4-FFF2-40B4-BE49-F238E27FC236}">
                <a16:creationId xmlns:a16="http://schemas.microsoft.com/office/drawing/2014/main" id="{A6C4AFF6-89F6-AD46-B880-ECEFB62E8B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9569" y="810349"/>
            <a:ext cx="2737473" cy="96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Google Shape;256;p27">
            <a:extLst>
              <a:ext uri="{FF2B5EF4-FFF2-40B4-BE49-F238E27FC236}">
                <a16:creationId xmlns:a16="http://schemas.microsoft.com/office/drawing/2014/main" id="{321BBC85-B4D6-5A46-BF9C-BF24EE16A8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713" y="3532271"/>
            <a:ext cx="3862387" cy="53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949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17;p25">
            <a:extLst>
              <a:ext uri="{FF2B5EF4-FFF2-40B4-BE49-F238E27FC236}">
                <a16:creationId xmlns:a16="http://schemas.microsoft.com/office/drawing/2014/main" id="{36B42367-05FC-0E47-A010-57162F68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6" y="0"/>
            <a:ext cx="6954696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B67411-19B7-F94F-BA4C-D387FCE7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55" y="1428751"/>
            <a:ext cx="11617291" cy="500141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Minimal Information About Plant Phenotyping Experiment : version 1.1 (Jan 2019)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www.miappe.org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dirty="0"/>
              <a:t>Many stakeholders</a:t>
            </a:r>
          </a:p>
          <a:p>
            <a:pPr lvl="1"/>
            <a:r>
              <a:rPr lang="en-US" dirty="0"/>
              <a:t>Elixir, Emphasis, </a:t>
            </a:r>
            <a:r>
              <a:rPr lang="en-US" dirty="0" err="1"/>
              <a:t>Bioversity</a:t>
            </a:r>
            <a:r>
              <a:rPr lang="en-US" dirty="0"/>
              <a:t>, North American PPN</a:t>
            </a:r>
          </a:p>
          <a:p>
            <a:r>
              <a:rPr lang="en-US" dirty="0"/>
              <a:t>Open Community:</a:t>
            </a:r>
          </a:p>
          <a:p>
            <a:pPr lvl="1"/>
            <a:r>
              <a:rPr lang="en-US" dirty="0"/>
              <a:t>Request for comments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Feature requests</a:t>
            </a:r>
          </a:p>
          <a:p>
            <a:pPr lvl="1"/>
            <a:r>
              <a:rPr lang="en-US" dirty="0"/>
              <a:t>Mailing lists</a:t>
            </a:r>
          </a:p>
          <a:p>
            <a:pPr lvl="1"/>
            <a:r>
              <a:rPr lang="en-US" dirty="0"/>
              <a:t>Meetings &amp; Workgroups</a:t>
            </a:r>
          </a:p>
          <a:p>
            <a:r>
              <a:rPr lang="en-US" dirty="0"/>
              <a:t>Crops and woody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700" name="Google Shape;222;p25">
            <a:extLst>
              <a:ext uri="{FF2B5EF4-FFF2-40B4-BE49-F238E27FC236}">
                <a16:creationId xmlns:a16="http://schemas.microsoft.com/office/drawing/2014/main" id="{9C3AFA7F-F976-6A4B-A47B-83F694AAA2F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600" y="1"/>
            <a:ext cx="4568825" cy="142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Google Shape;223;p25">
            <a:extLst>
              <a:ext uri="{FF2B5EF4-FFF2-40B4-BE49-F238E27FC236}">
                <a16:creationId xmlns:a16="http://schemas.microsoft.com/office/drawing/2014/main" id="{A9D9C545-457F-B047-B8A7-27A38B5DC0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587" y="3228977"/>
            <a:ext cx="53038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92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B06D7E56-F19D-4045-821C-81182635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56" y="2523506"/>
            <a:ext cx="10556384" cy="351680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Biologist</a:t>
            </a:r>
            <a:r>
              <a:rPr lang="fr-FR" dirty="0"/>
              <a:t> </a:t>
            </a:r>
            <a:r>
              <a:rPr lang="fr-FR" dirty="0" err="1"/>
              <a:t>Friendly</a:t>
            </a:r>
            <a:endParaRPr lang="fr-FR" dirty="0"/>
          </a:p>
          <a:p>
            <a:pPr lvl="1"/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definitions</a:t>
            </a:r>
            <a:r>
              <a:rPr lang="fr-FR" dirty="0"/>
              <a:t> and </a:t>
            </a:r>
            <a:r>
              <a:rPr lang="fr-FR" dirty="0" err="1"/>
              <a:t>examples</a:t>
            </a:r>
            <a:endParaRPr lang="fr-FR" dirty="0"/>
          </a:p>
          <a:p>
            <a:pPr lvl="1"/>
            <a:r>
              <a:rPr lang="fr-FR" dirty="0"/>
              <a:t>Excel </a:t>
            </a:r>
            <a:r>
              <a:rPr lang="fr-FR" dirty="0" err="1"/>
              <a:t>templates</a:t>
            </a:r>
            <a:endParaRPr lang="fr-FR" dirty="0"/>
          </a:p>
          <a:p>
            <a:pPr lvl="1"/>
            <a:r>
              <a:rPr lang="fr-FR" dirty="0"/>
              <a:t>Trainings</a:t>
            </a:r>
          </a:p>
          <a:p>
            <a:r>
              <a:rPr lang="fr-FR" dirty="0"/>
              <a:t>Minimal and </a:t>
            </a:r>
            <a:r>
              <a:rPr lang="fr-FR" dirty="0" err="1"/>
              <a:t>sufficient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metadata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The objective of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contributed</a:t>
            </a:r>
            <a:r>
              <a:rPr lang="fr-FR" dirty="0"/>
              <a:t> to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</a:t>
            </a:r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procedures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experimented</a:t>
            </a:r>
            <a:endParaRPr lang="fr-FR" dirty="0"/>
          </a:p>
          <a:p>
            <a:pPr lvl="1"/>
            <a:r>
              <a:rPr lang="fr-FR" dirty="0"/>
              <a:t>...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6A2AC1A-A4B3-3A44-B539-DE22EF16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 : MIAPPE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17B3A4-0130-AB4F-91A5-A547C8B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6" y="887618"/>
            <a:ext cx="12192000" cy="12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17;p25">
            <a:extLst>
              <a:ext uri="{FF2B5EF4-FFF2-40B4-BE49-F238E27FC236}">
                <a16:creationId xmlns:a16="http://schemas.microsoft.com/office/drawing/2014/main" id="{36B42367-05FC-0E47-A010-57162F68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6" y="0"/>
            <a:ext cx="6954696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B67411-19B7-F94F-BA4C-D387FCE7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55" y="1428751"/>
            <a:ext cx="7135163" cy="5001419"/>
          </a:xfrm>
        </p:spPr>
        <p:txBody>
          <a:bodyPr>
            <a:normAutofit/>
          </a:bodyPr>
          <a:lstStyle/>
          <a:p>
            <a:r>
              <a:rPr lang="en-US" dirty="0"/>
              <a:t>Computer scientist friendly : </a:t>
            </a:r>
          </a:p>
          <a:p>
            <a:pPr lvl="1"/>
            <a:r>
              <a:rPr lang="en-US" dirty="0"/>
              <a:t>Explicit Data Model: ISA-Tools and Breeding API (</a:t>
            </a:r>
            <a:r>
              <a:rPr lang="en-US" dirty="0" err="1"/>
              <a:t>BrAPI</a:t>
            </a:r>
            <a:r>
              <a:rPr lang="en-US" dirty="0"/>
              <a:t>) compatibility.</a:t>
            </a:r>
          </a:p>
          <a:p>
            <a:pPr lvl="1"/>
            <a:r>
              <a:rPr lang="en-US" dirty="0"/>
              <a:t>Validation framework and toolbox</a:t>
            </a:r>
          </a:p>
          <a:p>
            <a:r>
              <a:rPr lang="en-US" dirty="0"/>
              <a:t>Specification with multiple implementations</a:t>
            </a:r>
          </a:p>
          <a:p>
            <a:pPr lvl="1"/>
            <a:r>
              <a:rPr lang="en-US" dirty="0"/>
              <a:t>Semantic: Plant Phenotyping Experiment Ontology</a:t>
            </a:r>
          </a:p>
          <a:p>
            <a:pPr lvl="1"/>
            <a:r>
              <a:rPr lang="en-US" dirty="0"/>
              <a:t>Web Service: Breeding API</a:t>
            </a:r>
          </a:p>
          <a:p>
            <a:pPr lvl="1"/>
            <a:r>
              <a:rPr lang="en-US" dirty="0"/>
              <a:t>File Archive: ISA Tab</a:t>
            </a:r>
          </a:p>
          <a:p>
            <a:pPr lvl="1"/>
            <a:r>
              <a:rPr lang="en-US" dirty="0"/>
              <a:t>Databases: </a:t>
            </a:r>
            <a:r>
              <a:rPr lang="en-US" dirty="0" err="1"/>
              <a:t>GnpIS</a:t>
            </a:r>
            <a:r>
              <a:rPr lang="en-US" dirty="0"/>
              <a:t>, </a:t>
            </a:r>
            <a:r>
              <a:rPr lang="en-US" dirty="0" err="1"/>
              <a:t>data.inrae.fr</a:t>
            </a:r>
            <a:r>
              <a:rPr lang="en-US" dirty="0"/>
              <a:t>, </a:t>
            </a:r>
            <a:r>
              <a:rPr lang="en-US" dirty="0" err="1"/>
              <a:t>BrAPI</a:t>
            </a:r>
            <a:r>
              <a:rPr lang="en-US" dirty="0"/>
              <a:t> compliant databases(PHIS,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700" name="Google Shape;222;p25">
            <a:extLst>
              <a:ext uri="{FF2B5EF4-FFF2-40B4-BE49-F238E27FC236}">
                <a16:creationId xmlns:a16="http://schemas.microsoft.com/office/drawing/2014/main" id="{9C3AFA7F-F976-6A4B-A47B-83F694AAA2F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600" y="1"/>
            <a:ext cx="4568825" cy="142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78F6A67F-203C-8503-2C3C-581E6993951C}"/>
              </a:ext>
            </a:extLst>
          </p:cNvPr>
          <p:cNvGrpSpPr/>
          <p:nvPr/>
        </p:nvGrpSpPr>
        <p:grpSpPr>
          <a:xfrm>
            <a:off x="7595173" y="929697"/>
            <a:ext cx="4486275" cy="2544763"/>
            <a:chOff x="7684023" y="1511846"/>
            <a:chExt cx="4486275" cy="2544762"/>
          </a:xfrm>
        </p:grpSpPr>
        <p:pic>
          <p:nvPicPr>
            <p:cNvPr id="3" name="Google Shape;234;p26">
              <a:extLst>
                <a:ext uri="{FF2B5EF4-FFF2-40B4-BE49-F238E27FC236}">
                  <a16:creationId xmlns:a16="http://schemas.microsoft.com/office/drawing/2014/main" id="{015BF841-2745-60C0-480F-ABD15E4EC81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023" y="1511846"/>
              <a:ext cx="4486275" cy="254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oogle Shape;238;p26">
              <a:extLst>
                <a:ext uri="{FF2B5EF4-FFF2-40B4-BE49-F238E27FC236}">
                  <a16:creationId xmlns:a16="http://schemas.microsoft.com/office/drawing/2014/main" id="{3E0CA42F-58AE-BEA0-2A6E-1E39C52BF6B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097" y="1839043"/>
              <a:ext cx="885825" cy="49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Google Shape;239;p26">
              <a:extLst>
                <a:ext uri="{FF2B5EF4-FFF2-40B4-BE49-F238E27FC236}">
                  <a16:creationId xmlns:a16="http://schemas.microsoft.com/office/drawing/2014/main" id="{4F978177-96D3-62C6-AF76-E2663570495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0325" y="2392909"/>
              <a:ext cx="1085850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Google Shape;240;p26">
              <a:extLst>
                <a:ext uri="{FF2B5EF4-FFF2-40B4-BE49-F238E27FC236}">
                  <a16:creationId xmlns:a16="http://schemas.microsoft.com/office/drawing/2014/main" id="{489A2D34-0426-4252-19A4-16E191E0AA7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3962" y="2392909"/>
              <a:ext cx="73025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oogle Shape;241;p26">
              <a:extLst>
                <a:ext uri="{FF2B5EF4-FFF2-40B4-BE49-F238E27FC236}">
                  <a16:creationId xmlns:a16="http://schemas.microsoft.com/office/drawing/2014/main" id="{87801524-E6C4-4F36-3323-4EC3CEC3AD2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1885" y="2392909"/>
              <a:ext cx="7302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Google Shape;235;p26">
            <a:extLst>
              <a:ext uri="{FF2B5EF4-FFF2-40B4-BE49-F238E27FC236}">
                <a16:creationId xmlns:a16="http://schemas.microsoft.com/office/drawing/2014/main" id="{AC805981-392A-61E0-EECB-566A1F7207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693" y="3121026"/>
            <a:ext cx="49911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7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9C2AC60D-31EB-B94F-A523-357EAC9B86D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98680" y="368655"/>
            <a:ext cx="8293320" cy="5460900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</a:t>
            </a:r>
            <a:r>
              <a:rPr lang="fr-FR" dirty="0" err="1"/>
              <a:t>Semantic</a:t>
            </a:r>
            <a:r>
              <a:rPr lang="fr-FR" dirty="0"/>
              <a:t>: PPEO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320052"/>
            <a:ext cx="5671751" cy="4169293"/>
          </a:xfrm>
        </p:spPr>
        <p:txBody>
          <a:bodyPr>
            <a:normAutofit/>
          </a:bodyPr>
          <a:lstStyle/>
          <a:p>
            <a:r>
              <a:rPr lang="en-GB" dirty="0"/>
              <a:t>MIAPPE OWL Implementation</a:t>
            </a:r>
          </a:p>
          <a:p>
            <a:pPr lvl="1"/>
            <a:r>
              <a:rPr lang="en-GB" dirty="0">
                <a:hlinkClick r:id="rId3"/>
              </a:rPr>
              <a:t>https://github.com/MIAPPE/MIAPPE-ontology</a:t>
            </a:r>
            <a:r>
              <a:rPr lang="en-GB" dirty="0"/>
              <a:t>  </a:t>
            </a:r>
          </a:p>
          <a:p>
            <a:pPr lvl="1"/>
            <a:r>
              <a:rPr lang="en-US" dirty="0">
                <a:hlinkClick r:id="rId4"/>
              </a:rPr>
              <a:t>http://agroportal.lirmm.fr/ontologies/PPEO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Data model representation</a:t>
            </a:r>
          </a:p>
          <a:p>
            <a:r>
              <a:rPr lang="en-GB" dirty="0"/>
              <a:t>Formal concepts and constraints</a:t>
            </a:r>
          </a:p>
          <a:p>
            <a:r>
              <a:rPr lang="en-GB" u="sng" dirty="0"/>
              <a:t>Ontology for Computer scientists, not for biologists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standards: WHY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1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297;p31">
            <a:extLst>
              <a:ext uri="{FF2B5EF4-FFF2-40B4-BE49-F238E27FC236}">
                <a16:creationId xmlns:a16="http://schemas.microsoft.com/office/drawing/2014/main" id="{75131FB0-42A2-E040-AA3D-DD182A71A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Technical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6076B4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1452EF-993D-4D4F-9DB8-765CF980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" y="787036"/>
            <a:ext cx="11617291" cy="5571233"/>
          </a:xfrm>
        </p:spPr>
        <p:txBody>
          <a:bodyPr>
            <a:normAutofit fontScale="70000" lnSpcReduction="20000"/>
          </a:bodyPr>
          <a:lstStyle/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Breeding API </a:t>
            </a:r>
            <a:r>
              <a:rPr lang="en-GB" sz="3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http://brapi.org/</a:t>
            </a: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en-GB" sz="3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Standard Open Web Service API 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Information Exchange, Main target: </a:t>
            </a:r>
            <a:r>
              <a:rPr lang="en-GB" sz="3333" dirty="0">
                <a:ea typeface="Calibri"/>
                <a:cs typeface="Calibri"/>
                <a:sym typeface="Calibri"/>
              </a:rPr>
              <a:t>Breeding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ea typeface="Calibri"/>
                <a:cs typeface="Calibri"/>
                <a:sym typeface="Calibri"/>
              </a:rPr>
              <a:t>Excellence in Breeding platform (CGIAR, Peter Selby)</a:t>
            </a:r>
            <a:endParaRPr lang="en-GB" sz="3333" dirty="0">
              <a:latin typeface="Calibri"/>
              <a:ea typeface="Calibri"/>
              <a:cs typeface="Calibri"/>
              <a:sym typeface="Calibri"/>
            </a:endParaRP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cs typeface="Calibri"/>
              </a:rPr>
              <a:t>Major Elixir, Emphasis Contribution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Phenotyping specification</a:t>
            </a:r>
          </a:p>
          <a:p>
            <a:pPr marL="31431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altLang="fr-FR" sz="3333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Connect data repositories and tools: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Genotype visualization (Flapjack)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Studies graph preview and filtering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 err="1">
                <a:latin typeface="Calibri"/>
                <a:cs typeface="Calibri"/>
                <a:sym typeface="Corbel" panose="020B0503020204020204" pitchFamily="34" charset="0"/>
              </a:rPr>
              <a:t>BrAPPS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: Tools integrable in any BrAPI compliant System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  <a:hlinkClick r:id="rId4"/>
              </a:rPr>
              <a:t>https://www.brapi.org/brapps.php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R analysis environment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Field data capture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FAIR Data discovery </a:t>
            </a:r>
            <a:r>
              <a:rPr lang="en-US" altLang="fr-FR" sz="3467" dirty="0">
                <a:latin typeface="Calibri"/>
                <a:cs typeface="Calibri"/>
                <a:sym typeface="Wingdings" pitchFamily="2" charset="2"/>
              </a:rPr>
              <a:t> Elixir FAIDARE</a:t>
            </a:r>
            <a:endParaRPr lang="fr-FR" altLang="fr-FR" sz="3467" dirty="0">
              <a:latin typeface="Calibri"/>
              <a:cs typeface="Calibri"/>
              <a:sym typeface="Corbel" panose="020B0503020204020204" pitchFamily="34" charset="0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endParaRPr lang="fr-FR" dirty="0"/>
          </a:p>
        </p:txBody>
      </p:sp>
      <p:pic>
        <p:nvPicPr>
          <p:cNvPr id="35844" name="Google Shape;304;p31">
            <a:extLst>
              <a:ext uri="{FF2B5EF4-FFF2-40B4-BE49-F238E27FC236}">
                <a16:creationId xmlns:a16="http://schemas.microsoft.com/office/drawing/2014/main" id="{85DC44D1-1F59-7844-817C-FD7039F5FB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2345" y="95630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57;p27">
            <a:extLst>
              <a:ext uri="{FF2B5EF4-FFF2-40B4-BE49-F238E27FC236}">
                <a16:creationId xmlns:a16="http://schemas.microsoft.com/office/drawing/2014/main" id="{8A3A0555-2E52-554F-8B18-0F663499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584" y="2870881"/>
            <a:ext cx="4956275" cy="9128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91425" rIns="36000" bIns="9142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Selby </a:t>
            </a:r>
            <a:r>
              <a:rPr lang="en-US" altLang="fr-FR" i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et al. Bioinformatics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(2019), 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 err="1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doi.org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/10.1093/bioinformatics/btz190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9055FA-CB5A-F344-B57F-A0799F29A0A7}"/>
              </a:ext>
            </a:extLst>
          </p:cNvPr>
          <p:cNvGrpSpPr/>
          <p:nvPr/>
        </p:nvGrpSpPr>
        <p:grpSpPr>
          <a:xfrm>
            <a:off x="9120337" y="733805"/>
            <a:ext cx="2874657" cy="2342161"/>
            <a:chOff x="7109775" y="720294"/>
            <a:chExt cx="2399987" cy="1977687"/>
          </a:xfrm>
        </p:grpSpPr>
        <p:pic>
          <p:nvPicPr>
            <p:cNvPr id="12" name="Shape 261" descr="gates-foundation_340.gif">
              <a:extLst>
                <a:ext uri="{FF2B5EF4-FFF2-40B4-BE49-F238E27FC236}">
                  <a16:creationId xmlns:a16="http://schemas.microsoft.com/office/drawing/2014/main" id="{0DA5D95F-52EA-D748-BC10-1B12E54224E3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23066" y="720294"/>
              <a:ext cx="1544340" cy="682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260">
              <a:extLst>
                <a:ext uri="{FF2B5EF4-FFF2-40B4-BE49-F238E27FC236}">
                  <a16:creationId xmlns:a16="http://schemas.microsoft.com/office/drawing/2014/main" id="{04956FD3-0400-E64A-A119-6EEC38CF55C0}"/>
                </a:ext>
              </a:extLst>
            </p:cNvPr>
            <p:cNvSpPr txBox="1"/>
            <p:nvPr/>
          </p:nvSpPr>
          <p:spPr>
            <a:xfrm>
              <a:off x="7109775" y="765242"/>
              <a:ext cx="2399987" cy="1932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13" tIns="51413" rIns="51413" bIns="51413" anchor="t" anchorCtr="0">
              <a:noAutofit/>
            </a:bodyPr>
            <a:lstStyle/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T3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CIRAD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GOBII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Wageningen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Cornell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iPlant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/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262" descr="nextgen_cassava_icon.png">
              <a:extLst>
                <a:ext uri="{FF2B5EF4-FFF2-40B4-BE49-F238E27FC236}">
                  <a16:creationId xmlns:a16="http://schemas.microsoft.com/office/drawing/2014/main" id="{C33BFE99-EC63-3449-989B-9AB2E17B9D4D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7107" y="1276709"/>
              <a:ext cx="441844" cy="49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63" descr="IBP-logo.jpg">
              <a:extLst>
                <a:ext uri="{FF2B5EF4-FFF2-40B4-BE49-F238E27FC236}">
                  <a16:creationId xmlns:a16="http://schemas.microsoft.com/office/drawing/2014/main" id="{68D6E589-A46A-A243-9080-ABC08BEC17F7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5262" y="1830279"/>
              <a:ext cx="364500" cy="36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64" descr="CGIAR green logo.jpg">
              <a:extLst>
                <a:ext uri="{FF2B5EF4-FFF2-40B4-BE49-F238E27FC236}">
                  <a16:creationId xmlns:a16="http://schemas.microsoft.com/office/drawing/2014/main" id="{2B8DB323-4ECD-5040-997B-CEFDFC9DFBB8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3398" y="1269189"/>
              <a:ext cx="420988" cy="4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65" descr="jhi.png">
              <a:extLst>
                <a:ext uri="{FF2B5EF4-FFF2-40B4-BE49-F238E27FC236}">
                  <a16:creationId xmlns:a16="http://schemas.microsoft.com/office/drawing/2014/main" id="{4A2BCA21-0398-0E43-80F9-DAB11868E5E3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2703" y="1830279"/>
              <a:ext cx="581189" cy="271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66" descr="1173px-Bioversity_logo.svg.png">
              <a:extLst>
                <a:ext uri="{FF2B5EF4-FFF2-40B4-BE49-F238E27FC236}">
                  <a16:creationId xmlns:a16="http://schemas.microsoft.com/office/drawing/2014/main" id="{D7C39359-F176-0943-BF3F-87341F25306E}"/>
                </a:ext>
              </a:extLst>
            </p:cNvPr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31481" y="1313183"/>
              <a:ext cx="501497" cy="43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267" descr="b43b7095-e452-482a-8969-fed9a50393a8_WUR_RGB_standard.png">
              <a:extLst>
                <a:ext uri="{FF2B5EF4-FFF2-40B4-BE49-F238E27FC236}">
                  <a16:creationId xmlns:a16="http://schemas.microsoft.com/office/drawing/2014/main" id="{016F48F9-B83F-A643-8C06-D8186DF33B75}"/>
                </a:ext>
              </a:extLst>
            </p:cNvPr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4870" y="2301291"/>
              <a:ext cx="1109743" cy="21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68" descr="2880px-INRA_logo.jpg">
              <a:extLst>
                <a:ext uri="{FF2B5EF4-FFF2-40B4-BE49-F238E27FC236}">
                  <a16:creationId xmlns:a16="http://schemas.microsoft.com/office/drawing/2014/main" id="{B62F1D9B-EC7B-5A45-A0ED-8245DE72A126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4952" y="1880269"/>
              <a:ext cx="823779" cy="337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4" descr="elixir_1_RZ_mac.eps">
              <a:extLst>
                <a:ext uri="{FF2B5EF4-FFF2-40B4-BE49-F238E27FC236}">
                  <a16:creationId xmlns:a16="http://schemas.microsoft.com/office/drawing/2014/main" id="{089B190C-B057-C740-808A-3B808574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514" y="1787070"/>
              <a:ext cx="523775" cy="37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oogle Shape;440;p41">
              <a:extLst>
                <a:ext uri="{FF2B5EF4-FFF2-40B4-BE49-F238E27FC236}">
                  <a16:creationId xmlns:a16="http://schemas.microsoft.com/office/drawing/2014/main" id="{34878EC5-8E9E-2A44-BCEC-21478F832C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078" y="2200344"/>
              <a:ext cx="701179" cy="37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Shape 338">
            <a:extLst>
              <a:ext uri="{FF2B5EF4-FFF2-40B4-BE49-F238E27FC236}">
                <a16:creationId xmlns:a16="http://schemas.microsoft.com/office/drawing/2014/main" id="{BCEE08FC-A93D-834E-B255-0DE919A7828B}"/>
              </a:ext>
            </a:extLst>
          </p:cNvPr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091" y="3783735"/>
            <a:ext cx="4212468" cy="306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92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</a:t>
            </a:r>
            <a:r>
              <a:rPr lang="en-US" dirty="0">
                <a:solidFill>
                  <a:srgbClr val="891921"/>
                </a:solidFill>
              </a:rPr>
              <a:t>Specification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BrAPI has defined 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</a:t>
            </a:r>
            <a:r>
              <a:rPr lang="en-US" dirty="0"/>
              <a:t>set of </a:t>
            </a:r>
            <a:r>
              <a:rPr lang="en-US" u="sng" dirty="0"/>
              <a:t>data model structures</a:t>
            </a:r>
            <a:r>
              <a:rPr lang="en-US" dirty="0"/>
              <a:t> to communicate the basic information of plant breeding</a:t>
            </a:r>
          </a:p>
          <a:p>
            <a:r>
              <a:rPr lang="en-US" dirty="0"/>
              <a:t>BrAPI is a technical </a:t>
            </a:r>
            <a:r>
              <a:rPr lang="en-US" dirty="0">
                <a:solidFill>
                  <a:srgbClr val="891921"/>
                </a:solidFill>
              </a:rPr>
              <a:t>Specification </a:t>
            </a:r>
            <a:r>
              <a:rPr lang="en-US" dirty="0"/>
              <a:t>which software developers can easily turn into code which communicates using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Standard.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37068C-71E1-8A4E-8874-DB7AD7BE9A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21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Google Shape;304;p31">
            <a:extLst>
              <a:ext uri="{FF2B5EF4-FFF2-40B4-BE49-F238E27FC236}">
                <a16:creationId xmlns:a16="http://schemas.microsoft.com/office/drawing/2014/main" id="{5F2E6067-8B47-3840-B1BC-28BD21BEA7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56" y="59445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5692AD-25A0-A941-849C-699886858BD1}"/>
              </a:ext>
            </a:extLst>
          </p:cNvPr>
          <p:cNvSpPr/>
          <p:nvPr/>
        </p:nvSpPr>
        <p:spPr>
          <a:xfrm>
            <a:off x="8732695" y="6485421"/>
            <a:ext cx="3308983" cy="49244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fr-FR" sz="2400" i="1" dirty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BrAPI 101 Slides, P. </a:t>
            </a:r>
            <a:r>
              <a:rPr lang="fr-FR" sz="2400" i="1" dirty="0" err="1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Selby</a:t>
            </a:r>
            <a:endParaRPr lang="fr-FR" sz="2400" i="1" dirty="0">
              <a:ln w="0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127000" dist="50800" dir="3600000" sx="101000" sy="101000" algn="l" rotWithShape="0">
                  <a:prstClr val="black">
                    <a:alpha val="8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3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19AF1-CF3D-3E45-B777-4DA70582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BrAPI</a:t>
            </a:r>
            <a:r>
              <a:rPr lang="fr-FR" dirty="0"/>
              <a:t> data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CDBC-F136-2641-BC36-9EA691137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7" y="885989"/>
            <a:ext cx="11732351" cy="5268987"/>
          </a:xfrm>
        </p:spPr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compliant</a:t>
            </a:r>
            <a:endParaRPr lang="fr-FR" dirty="0"/>
          </a:p>
          <a:p>
            <a:r>
              <a:rPr lang="fr-FR" dirty="0"/>
              <a:t>MIAPPE Investigation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BrAPI</a:t>
            </a:r>
            <a:r>
              <a:rPr lang="fr-FR" dirty="0">
                <a:sym typeface="Wingdings" pitchFamily="2" charset="2"/>
              </a:rPr>
              <a:t> Trial</a:t>
            </a:r>
          </a:p>
          <a:p>
            <a:r>
              <a:rPr lang="fr-FR" dirty="0">
                <a:sym typeface="Wingdings" pitchFamily="2" charset="2"/>
              </a:rPr>
              <a:t>MIAPPE </a:t>
            </a:r>
            <a:r>
              <a:rPr lang="fr-FR" dirty="0" err="1">
                <a:sym typeface="Wingdings" pitchFamily="2" charset="2"/>
              </a:rPr>
              <a:t>Study</a:t>
            </a:r>
            <a:r>
              <a:rPr lang="fr-FR" dirty="0">
                <a:sym typeface="Wingdings" pitchFamily="2" charset="2"/>
              </a:rPr>
              <a:t>  </a:t>
            </a:r>
            <a:r>
              <a:rPr lang="fr-FR" dirty="0" err="1">
                <a:sym typeface="Wingdings" pitchFamily="2" charset="2"/>
              </a:rPr>
              <a:t>BrAPI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Study</a:t>
            </a:r>
            <a:endParaRPr lang="fr-FR" dirty="0"/>
          </a:p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Germplasm</a:t>
            </a:r>
            <a:r>
              <a:rPr lang="fr-FR" dirty="0"/>
              <a:t> MCPD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BrAPI</a:t>
            </a:r>
            <a:r>
              <a:rPr lang="fr-FR" dirty="0"/>
              <a:t> calls</a:t>
            </a:r>
          </a:p>
          <a:p>
            <a:r>
              <a:rPr lang="fr-FR" dirty="0"/>
              <a:t>Observation variable </a:t>
            </a:r>
            <a:r>
              <a:rPr lang="fr-FR" dirty="0" err="1"/>
              <a:t>BrAPI</a:t>
            </a:r>
            <a:r>
              <a:rPr lang="fr-FR" dirty="0"/>
              <a:t> calls</a:t>
            </a:r>
          </a:p>
          <a:p>
            <a:r>
              <a:rPr lang="fr-FR" dirty="0" err="1"/>
              <a:t>Datafile</a:t>
            </a:r>
            <a:r>
              <a:rPr lang="fr-FR" dirty="0"/>
              <a:t> or Observation Unit</a:t>
            </a:r>
          </a:p>
        </p:txBody>
      </p:sp>
      <p:pic>
        <p:nvPicPr>
          <p:cNvPr id="4" name="Google Shape;304;p31">
            <a:extLst>
              <a:ext uri="{FF2B5EF4-FFF2-40B4-BE49-F238E27FC236}">
                <a16:creationId xmlns:a16="http://schemas.microsoft.com/office/drawing/2014/main" id="{06D6E14C-3826-9D48-9AD5-E538DCDFEE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56" y="59445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CCFBC2EE-F2CB-FA42-8C77-21CEEB1CB793}"/>
              </a:ext>
            </a:extLst>
          </p:cNvPr>
          <p:cNvGrpSpPr/>
          <p:nvPr/>
        </p:nvGrpSpPr>
        <p:grpSpPr>
          <a:xfrm>
            <a:off x="6096000" y="3429000"/>
            <a:ext cx="5812473" cy="3242448"/>
            <a:chOff x="4027036" y="2205800"/>
            <a:chExt cx="5812473" cy="3242448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0B27A95-43EC-EA43-87B2-60C1C08A8B38}"/>
                </a:ext>
              </a:extLst>
            </p:cNvPr>
            <p:cNvSpPr/>
            <p:nvPr/>
          </p:nvSpPr>
          <p:spPr>
            <a:xfrm>
              <a:off x="4669301" y="2283139"/>
              <a:ext cx="1788185" cy="811223"/>
            </a:xfrm>
            <a:prstGeom prst="ellipse">
              <a:avLst/>
            </a:prstGeom>
            <a:solidFill>
              <a:srgbClr val="01189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Phenotyping</a:t>
              </a:r>
              <a:endParaRPr lang="fr-FR" sz="1600" b="1" u="sng" dirty="0"/>
            </a:p>
            <a:p>
              <a:pPr algn="ctr"/>
              <a:r>
                <a:rPr lang="fr-FR" sz="1600" b="1" u="sng" dirty="0" err="1"/>
                <a:t>Studies</a:t>
              </a:r>
              <a:endParaRPr lang="fr-FR" b="1" u="sng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E5C10CD-1042-D147-BC53-C09D68982EB3}"/>
                </a:ext>
              </a:extLst>
            </p:cNvPr>
            <p:cNvSpPr/>
            <p:nvPr/>
          </p:nvSpPr>
          <p:spPr>
            <a:xfrm>
              <a:off x="7423435" y="2205800"/>
              <a:ext cx="1780093" cy="8474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Genotyping</a:t>
              </a:r>
              <a:endParaRPr lang="fr-FR" sz="1600" b="1" u="sng" dirty="0"/>
            </a:p>
            <a:p>
              <a:pPr algn="ctr"/>
              <a:r>
                <a:rPr lang="fr-FR" sz="1600" b="1" u="sng" dirty="0" err="1"/>
                <a:t>Studies</a:t>
              </a:r>
              <a:endParaRPr lang="fr-FR" b="1" u="sng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7854DB0-46ED-984F-92EF-7938BA0B75FF}"/>
                </a:ext>
              </a:extLst>
            </p:cNvPr>
            <p:cNvSpPr/>
            <p:nvPr/>
          </p:nvSpPr>
          <p:spPr>
            <a:xfrm>
              <a:off x="4027036" y="3416022"/>
              <a:ext cx="1782036" cy="9361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 </a:t>
              </a:r>
              <a:r>
                <a:rPr lang="fr-FR" sz="1600" b="1" u="sng" dirty="0" err="1"/>
                <a:t>Units</a:t>
              </a:r>
              <a:endParaRPr lang="fr-FR" sz="1600" b="1" u="sng" dirty="0"/>
            </a:p>
            <a:p>
              <a:pPr algn="ctr"/>
              <a:r>
                <a:rPr lang="fr-FR" i="1" dirty="0"/>
                <a:t>(Plants, Plots, …)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609F763-8B90-B340-AA35-7D94D36F7980}"/>
                </a:ext>
              </a:extLst>
            </p:cNvPr>
            <p:cNvSpPr/>
            <p:nvPr/>
          </p:nvSpPr>
          <p:spPr>
            <a:xfrm>
              <a:off x="5491538" y="2849119"/>
              <a:ext cx="3107342" cy="13190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Germplasm</a:t>
              </a:r>
              <a:endParaRPr lang="fr-FR" b="1" u="sng" dirty="0"/>
            </a:p>
            <a:p>
              <a:pPr algn="ctr"/>
              <a:r>
                <a:rPr lang="fr-FR" sz="1200" b="1" i="1" dirty="0"/>
                <a:t>Permanent Unique Identifier (DOI)</a:t>
              </a:r>
            </a:p>
            <a:p>
              <a:pPr algn="ctr"/>
              <a:r>
                <a:rPr lang="fr-FR" sz="1200" b="1" i="1" dirty="0" err="1"/>
                <a:t>AccessionNumber</a:t>
              </a:r>
              <a:endParaRPr lang="fr-FR" sz="1200" b="1" i="1" dirty="0"/>
            </a:p>
            <a:p>
              <a:pPr algn="ctr"/>
              <a:r>
                <a:rPr lang="fr-FR" sz="1200" b="1" i="1" dirty="0"/>
                <a:t>Taxon</a:t>
              </a:r>
            </a:p>
            <a:p>
              <a:pPr algn="ctr"/>
              <a:r>
                <a:rPr lang="fr-FR" sz="1200" b="1" i="1" dirty="0"/>
                <a:t>Institute </a:t>
              </a:r>
              <a:r>
                <a:rPr lang="fr-FR" sz="1200" dirty="0"/>
                <a:t>(</a:t>
              </a:r>
              <a:r>
                <a:rPr lang="fr-FR" sz="1200" dirty="0">
                  <a:sym typeface="Wingdings" pitchFamily="2" charset="2"/>
                </a:rPr>
                <a:t> </a:t>
              </a:r>
              <a:r>
                <a:rPr lang="fr-FR" sz="1200" dirty="0" err="1">
                  <a:sym typeface="Wingdings" pitchFamily="2" charset="2"/>
                </a:rPr>
                <a:t>Namespace</a:t>
              </a:r>
              <a:r>
                <a:rPr lang="fr-FR" sz="1200" dirty="0">
                  <a:sym typeface="Wingdings" pitchFamily="2" charset="2"/>
                </a:rPr>
                <a:t>)</a:t>
              </a:r>
              <a:endParaRPr lang="fr-FR" sz="12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CF19F72-F660-1142-B0F0-E56B3F5EB888}"/>
                </a:ext>
              </a:extLst>
            </p:cNvPr>
            <p:cNvSpPr/>
            <p:nvPr/>
          </p:nvSpPr>
          <p:spPr>
            <a:xfrm>
              <a:off x="4794103" y="4275670"/>
              <a:ext cx="1663383" cy="796409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Observations</a:t>
              </a:r>
            </a:p>
            <a:p>
              <a:pPr algn="ctr"/>
              <a:r>
                <a:rPr lang="fr-FR" i="1" dirty="0"/>
                <a:t>(</a:t>
              </a:r>
              <a:r>
                <a:rPr lang="fr-FR" i="1" dirty="0" err="1"/>
                <a:t>Env</a:t>
              </a:r>
              <a:r>
                <a:rPr lang="fr-FR" i="1" dirty="0"/>
                <a:t>, </a:t>
              </a:r>
              <a:r>
                <a:rPr lang="fr-FR" i="1" dirty="0" err="1"/>
                <a:t>Pheno</a:t>
              </a:r>
              <a:r>
                <a:rPr lang="fr-FR" i="1" dirty="0"/>
                <a:t>, …)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F8D8E3C-9EA6-E449-B001-86552B1168C7}"/>
                </a:ext>
              </a:extLst>
            </p:cNvPr>
            <p:cNvSpPr/>
            <p:nvPr/>
          </p:nvSpPr>
          <p:spPr>
            <a:xfrm>
              <a:off x="6271048" y="4352215"/>
              <a:ext cx="2756866" cy="1096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 Variables</a:t>
              </a:r>
              <a:endParaRPr lang="fr-FR" b="1" u="sng" dirty="0"/>
            </a:p>
            <a:p>
              <a:pPr algn="ctr"/>
              <a:r>
                <a:rPr lang="fr-FR" sz="1200" b="1" i="1" dirty="0"/>
                <a:t>Trait</a:t>
              </a:r>
            </a:p>
            <a:p>
              <a:pPr algn="ctr"/>
              <a:r>
                <a:rPr lang="fr-FR" sz="1200" b="1" i="1" dirty="0" err="1"/>
                <a:t>Methode</a:t>
              </a:r>
              <a:endParaRPr lang="fr-FR" sz="1200" b="1" i="1" dirty="0"/>
            </a:p>
            <a:p>
              <a:pPr algn="ctr"/>
              <a:r>
                <a:rPr lang="fr-FR" sz="1200" b="1" i="1" dirty="0" err="1"/>
                <a:t>Scale</a:t>
              </a:r>
              <a:endParaRPr lang="fr-FR" sz="1200" dirty="0"/>
            </a:p>
          </p:txBody>
        </p:sp>
        <p:pic>
          <p:nvPicPr>
            <p:cNvPr id="11" name="Google Shape;430;p41" descr="http://www.cropontology.org/images/Crop_Ontology_logo.png">
              <a:extLst>
                <a:ext uri="{FF2B5EF4-FFF2-40B4-BE49-F238E27FC236}">
                  <a16:creationId xmlns:a16="http://schemas.microsoft.com/office/drawing/2014/main" id="{9239D761-60F1-C844-BE16-73D018C2697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2215" y="4907984"/>
              <a:ext cx="927294" cy="328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DDD86B8-025E-D64B-920C-840EA549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895409">
              <a:off x="7659872" y="2890072"/>
              <a:ext cx="412978" cy="2477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0BE00BB-80D0-2849-AC88-32F58FE5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078644">
              <a:off x="5934737" y="2913577"/>
              <a:ext cx="417056" cy="25023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103AEB5-EE6C-7946-8552-52720EB9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469" y="4335741"/>
              <a:ext cx="392731" cy="235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9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3215680" y="0"/>
            <a:ext cx="6995120" cy="908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32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MIAPPE File Archive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1"/>
          </p:nvPr>
        </p:nvSpPr>
        <p:spPr>
          <a:xfrm>
            <a:off x="1524000" y="1124745"/>
            <a:ext cx="4644008" cy="50014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 Tab for Phenotyping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Investigation/Study/Assay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Zip Archive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MIAPPE Metadata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Raw data 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Images or binary files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Reference to image archive (URI/URL)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Elaborated data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Provenance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44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improvements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File and metadata curation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Célia</a:t>
            </a: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 Miguel &amp; Anne Françoise Adam </a:t>
            </a: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Blondon</a:t>
            </a:r>
            <a:endParaRPr sz="1480" dirty="0">
              <a:latin typeface="Calibri"/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BrAPI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IsaTab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portable tool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implementation study for MIAPPE Validation</a:t>
            </a:r>
            <a:endParaRPr dirty="0"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r="3247"/>
          <a:stretch/>
        </p:blipFill>
        <p:spPr>
          <a:xfrm>
            <a:off x="6266823" y="980728"/>
            <a:ext cx="4310449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9120337" y="2636912"/>
            <a:ext cx="12645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files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dt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23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036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3215680" y="0"/>
            <a:ext cx="6995120" cy="908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3200"/>
              <a:buNone/>
            </a:pPr>
            <a:r>
              <a:rPr lang="en-US" sz="32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MIAPPE File: Poplar Phenology dataset  </a:t>
            </a:r>
            <a:endParaRPr dirty="0"/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377825" y="1051283"/>
            <a:ext cx="4239145" cy="50014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archive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investigation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i_Investigation.txt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initial file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Studies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s_*.txt file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level per study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a_*.txt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trait definition file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ontology format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T_*.txt files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data files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D_*.txt file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dt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24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171698-ED92-3F45-9050-A26FACB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01" y="1124743"/>
            <a:ext cx="7403899" cy="39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4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892AEDC-B248-6F3D-3352-2F34287D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" y="839165"/>
            <a:ext cx="5054905" cy="5278055"/>
          </a:xfrm>
        </p:spPr>
        <p:txBody>
          <a:bodyPr/>
          <a:lstStyle/>
          <a:p>
            <a:r>
              <a:rPr lang="fr-FR" dirty="0">
                <a:hlinkClick r:id="rId2"/>
              </a:rPr>
              <a:t>www.miappe.org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pPr lvl="1"/>
            <a:r>
              <a:rPr lang="fr-FR" dirty="0">
                <a:hlinkClick r:id="rId3"/>
              </a:rPr>
              <a:t>https://github.com/MIAPPE/MIAPPE/tree/master/MIAPPE_Checklist-Data-Model-v1.1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79681A-CB5E-4603-F291-2023116E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0"/>
            <a:ext cx="10321972" cy="740779"/>
          </a:xfrm>
        </p:spPr>
        <p:txBody>
          <a:bodyPr>
            <a:normAutofit/>
          </a:bodyPr>
          <a:lstStyle/>
          <a:p>
            <a:r>
              <a:rPr lang="fr-FR" sz="4400" dirty="0"/>
              <a:t>MIAPPE </a:t>
            </a:r>
            <a:r>
              <a:rPr lang="fr-FR" sz="4400" dirty="0" err="1"/>
              <a:t>Specifications</a:t>
            </a:r>
            <a:endParaRPr lang="fr-FR" sz="4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65D6EF-7DBB-D20D-25AD-93B03E74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849" y="1129416"/>
            <a:ext cx="4279686" cy="1743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3D17FA-169F-7A57-AC13-6DB781867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6" y="1272540"/>
            <a:ext cx="4800600" cy="163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611658-01A0-43DE-30B0-8C0DBC422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16" y="4470942"/>
            <a:ext cx="3531843" cy="38712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015F2F-F705-3FF6-9371-BB1FB7864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832" y="3094641"/>
            <a:ext cx="6874933" cy="3714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160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892AEDC-B248-6F3D-3352-2F34287D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5223"/>
            <a:ext cx="11508953" cy="4391274"/>
          </a:xfrm>
        </p:spPr>
        <p:txBody>
          <a:bodyPr/>
          <a:lstStyle/>
          <a:p>
            <a:r>
              <a:rPr lang="fr-FR" dirty="0" err="1"/>
              <a:t>Specification</a:t>
            </a:r>
            <a:r>
              <a:rPr lang="fr-FR" dirty="0"/>
              <a:t> table</a:t>
            </a:r>
          </a:p>
          <a:p>
            <a:r>
              <a:rPr lang="fr-FR" dirty="0"/>
              <a:t>Sections</a:t>
            </a:r>
          </a:p>
          <a:p>
            <a:r>
              <a:rPr lang="fr-FR" dirty="0" err="1"/>
              <a:t>Metadata</a:t>
            </a:r>
            <a:r>
              <a:rPr lang="fr-FR" dirty="0"/>
              <a:t> Fields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79681A-CB5E-4603-F291-2023116E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Specifications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EC31764-C4EC-1FA1-B5BD-5C3B57A1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6" y="1334307"/>
            <a:ext cx="10034427" cy="53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0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892AEDC-B248-6F3D-3352-2F34287D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5223"/>
            <a:ext cx="11508953" cy="4391274"/>
          </a:xfrm>
        </p:spPr>
        <p:txBody>
          <a:bodyPr/>
          <a:lstStyle/>
          <a:p>
            <a:r>
              <a:rPr lang="fr-FR" dirty="0" err="1"/>
              <a:t>Specification</a:t>
            </a:r>
            <a:r>
              <a:rPr lang="fr-FR" dirty="0"/>
              <a:t> table</a:t>
            </a:r>
          </a:p>
          <a:p>
            <a:r>
              <a:rPr lang="fr-FR" dirty="0"/>
              <a:t>Sections</a:t>
            </a:r>
          </a:p>
          <a:p>
            <a:r>
              <a:rPr lang="fr-FR" dirty="0" err="1"/>
              <a:t>Metadata</a:t>
            </a:r>
            <a:r>
              <a:rPr lang="fr-FR" dirty="0"/>
              <a:t> Fields</a:t>
            </a:r>
          </a:p>
          <a:p>
            <a:r>
              <a:rPr lang="fr-FR" dirty="0" err="1"/>
              <a:t>Linked</a:t>
            </a:r>
            <a:r>
              <a:rPr lang="fr-FR" dirty="0"/>
              <a:t> and </a:t>
            </a:r>
            <a:r>
              <a:rPr lang="fr-FR" dirty="0" err="1"/>
              <a:t>organized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879681A-CB5E-4603-F291-2023116E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Specifications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EC31764-C4EC-1FA1-B5BD-5C3B57A1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19" y="1334307"/>
            <a:ext cx="10034427" cy="5374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187;p24">
            <a:extLst>
              <a:ext uri="{FF2B5EF4-FFF2-40B4-BE49-F238E27FC236}">
                <a16:creationId xmlns:a16="http://schemas.microsoft.com/office/drawing/2014/main" id="{66CF34C3-A216-1F16-04A6-1944C8EBE2F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311" y="1046795"/>
            <a:ext cx="6905225" cy="5109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774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9C1E8-B024-6846-BA96-F6327924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9" y="45098"/>
            <a:ext cx="7886700" cy="765405"/>
          </a:xfrm>
        </p:spPr>
        <p:txBody>
          <a:bodyPr>
            <a:normAutofit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r>
              <a:rPr lang="fr-FR" dirty="0"/>
              <a:t> the (ISA) backbone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66809-9251-AA44-AA12-F56231F51B18}"/>
              </a:ext>
            </a:extLst>
          </p:cNvPr>
          <p:cNvSpPr txBox="1"/>
          <p:nvPr/>
        </p:nvSpPr>
        <p:spPr>
          <a:xfrm>
            <a:off x="0" y="668374"/>
            <a:ext cx="563525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Investigation</a:t>
            </a:r>
            <a:r>
              <a:rPr lang="en-GB" sz="2400" dirty="0"/>
              <a:t>: whole dataset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field, greenhouse, 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One to many location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One to many years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Study</a:t>
            </a:r>
            <a:r>
              <a:rPr lang="en-GB" sz="2400" dirty="0"/>
              <a:t> : one experiment in one location for one to several year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Assay</a:t>
            </a:r>
            <a:r>
              <a:rPr lang="en-GB" sz="2400" dirty="0"/>
              <a:t>: 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trait or </a:t>
            </a:r>
            <a:r>
              <a:rPr lang="en-GB" sz="2400" dirty="0" err="1"/>
              <a:t>indice</a:t>
            </a:r>
            <a:r>
              <a:rPr lang="en-GB" sz="2400" dirty="0"/>
              <a:t> (</a:t>
            </a:r>
            <a:r>
              <a:rPr lang="en-GB" sz="2400" dirty="0" err="1"/>
              <a:t>Pheno</a:t>
            </a:r>
            <a:r>
              <a:rPr lang="en-GB" sz="2400" dirty="0"/>
              <a:t> or Env) observed  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Level + Trait + Method + Scale/Unit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dirty="0"/>
              <a:t>Level: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Plant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Microplot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Block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Trial/Study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80DF-92D8-79BE-CC15-452EFA0AA202}"/>
              </a:ext>
            </a:extLst>
          </p:cNvPr>
          <p:cNvGrpSpPr/>
          <p:nvPr/>
        </p:nvGrpSpPr>
        <p:grpSpPr>
          <a:xfrm>
            <a:off x="3168320" y="1046795"/>
            <a:ext cx="9054659" cy="5438678"/>
            <a:chOff x="2634070" y="1046795"/>
            <a:chExt cx="9054659" cy="5438678"/>
          </a:xfrm>
        </p:grpSpPr>
        <p:pic>
          <p:nvPicPr>
            <p:cNvPr id="187" name="Google Shape;187;p24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83504" y="1046795"/>
              <a:ext cx="6905225" cy="5109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4"/>
            <p:cNvSpPr txBox="1"/>
            <p:nvPr/>
          </p:nvSpPr>
          <p:spPr>
            <a:xfrm>
              <a:off x="7094202" y="1224620"/>
              <a:ext cx="1443700" cy="35565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81267" tIns="40623" rIns="81267" bIns="40623" anchor="t" anchorCtr="0">
              <a:noAutofit/>
            </a:bodyPr>
            <a:lstStyle/>
            <a:p>
              <a:pPr>
                <a:buSzPts val="2000"/>
              </a:pPr>
              <a:r>
                <a:rPr lang="en-GB" sz="1777">
                  <a:solidFill>
                    <a:schemeClr val="dk1"/>
                  </a:solidFill>
                </a:rPr>
                <a:t>Investigation</a:t>
              </a:r>
              <a:endParaRPr sz="1777"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24"/>
            <p:cNvSpPr txBox="1"/>
            <p:nvPr/>
          </p:nvSpPr>
          <p:spPr>
            <a:xfrm>
              <a:off x="7442588" y="2976439"/>
              <a:ext cx="746929" cy="35565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81267" tIns="40623" rIns="81267" bIns="40623" anchor="t" anchorCtr="0">
              <a:noAutofit/>
            </a:bodyPr>
            <a:lstStyle/>
            <a:p>
              <a:pPr>
                <a:buSzPts val="2000"/>
              </a:pPr>
              <a:r>
                <a:rPr lang="en-GB" sz="1777">
                  <a:solidFill>
                    <a:schemeClr val="dk1"/>
                  </a:solidFill>
                </a:rPr>
                <a:t>Study</a:t>
              </a:r>
              <a:endParaRPr sz="1777"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24"/>
            <p:cNvSpPr txBox="1"/>
            <p:nvPr/>
          </p:nvSpPr>
          <p:spPr>
            <a:xfrm>
              <a:off x="6862041" y="4652163"/>
              <a:ext cx="2164695" cy="62923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81267" tIns="40623" rIns="81267" bIns="40623" anchor="t" anchorCtr="0">
              <a:noAutofit/>
            </a:bodyPr>
            <a:lstStyle/>
            <a:p>
              <a:pPr>
                <a:buSzPts val="2000"/>
              </a:pPr>
              <a:r>
                <a:rPr lang="en-GB" sz="1777">
                  <a:solidFill>
                    <a:schemeClr val="dk1"/>
                  </a:solidFill>
                </a:rPr>
                <a:t>Assay</a:t>
              </a:r>
              <a:endParaRPr sz="1777">
                <a:solidFill>
                  <a:schemeClr val="dk1"/>
                </a:solidFill>
              </a:endParaRPr>
            </a:p>
            <a:p>
              <a:pPr>
                <a:buSzPts val="2000"/>
              </a:pPr>
              <a:r>
                <a:rPr lang="en-GB" sz="1777">
                  <a:solidFill>
                    <a:schemeClr val="dk1"/>
                  </a:solidFill>
                </a:rPr>
                <a:t>(Observed variable)</a:t>
              </a:r>
              <a:endParaRPr sz="1777">
                <a:solidFill>
                  <a:schemeClr val="dk1"/>
                </a:solidFill>
              </a:endParaRPr>
            </a:p>
          </p:txBody>
        </p:sp>
        <p:pic>
          <p:nvPicPr>
            <p:cNvPr id="10" name="Shape 193" descr="http://www.cropontology.org/images/Crop_Ontology_logo.png">
              <a:extLst>
                <a:ext uri="{FF2B5EF4-FFF2-40B4-BE49-F238E27FC236}">
                  <a16:creationId xmlns:a16="http://schemas.microsoft.com/office/drawing/2014/main" id="{2E2B4A19-BBC4-0D41-8545-3E8091B8CEB4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9817" y="5054809"/>
              <a:ext cx="1619700" cy="57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264;p31">
              <a:extLst>
                <a:ext uri="{FF2B5EF4-FFF2-40B4-BE49-F238E27FC236}">
                  <a16:creationId xmlns:a16="http://schemas.microsoft.com/office/drawing/2014/main" id="{93975F8C-8662-4A42-95C1-F35283C7DCDF}"/>
                </a:ext>
              </a:extLst>
            </p:cNvPr>
            <p:cNvGrpSpPr/>
            <p:nvPr/>
          </p:nvGrpSpPr>
          <p:grpSpPr>
            <a:xfrm>
              <a:off x="2634070" y="5153978"/>
              <a:ext cx="1708239" cy="1331495"/>
              <a:chOff x="842457" y="1925053"/>
              <a:chExt cx="1708238" cy="1331494"/>
            </a:xfrm>
          </p:grpSpPr>
          <p:sp>
            <p:nvSpPr>
              <p:cNvPr id="12" name="Google Shape;265;p31">
                <a:extLst>
                  <a:ext uri="{FF2B5EF4-FFF2-40B4-BE49-F238E27FC236}">
                    <a16:creationId xmlns:a16="http://schemas.microsoft.com/office/drawing/2014/main" id="{5509BB8F-7648-AB41-9CB5-FF28E0EB0E66}"/>
                  </a:ext>
                </a:extLst>
              </p:cNvPr>
              <p:cNvSpPr/>
              <p:nvPr/>
            </p:nvSpPr>
            <p:spPr>
              <a:xfrm>
                <a:off x="842457" y="1925053"/>
                <a:ext cx="1708238" cy="1331494"/>
              </a:xfrm>
              <a:prstGeom prst="rect">
                <a:avLst/>
              </a:prstGeom>
              <a:noFill/>
              <a:ln w="28575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" name="Google Shape;266;p31">
                <a:extLst>
                  <a:ext uri="{FF2B5EF4-FFF2-40B4-BE49-F238E27FC236}">
                    <a16:creationId xmlns:a16="http://schemas.microsoft.com/office/drawing/2014/main" id="{2EB3B9D1-A3B4-9A46-91D5-67CD519AB35B}"/>
                  </a:ext>
                </a:extLst>
              </p:cNvPr>
              <p:cNvGrpSpPr/>
              <p:nvPr/>
            </p:nvGrpSpPr>
            <p:grpSpPr>
              <a:xfrm>
                <a:off x="890585" y="1973179"/>
                <a:ext cx="1580146" cy="224589"/>
                <a:chOff x="914402" y="1973179"/>
                <a:chExt cx="1580146" cy="224589"/>
              </a:xfrm>
            </p:grpSpPr>
            <p:sp>
              <p:nvSpPr>
                <p:cNvPr id="68" name="Google Shape;267;p31">
                  <a:extLst>
                    <a:ext uri="{FF2B5EF4-FFF2-40B4-BE49-F238E27FC236}">
                      <a16:creationId xmlns:a16="http://schemas.microsoft.com/office/drawing/2014/main" id="{3123DE57-74F1-3B47-BAE1-E0044632D064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268;p31">
                  <a:extLst>
                    <a:ext uri="{FF2B5EF4-FFF2-40B4-BE49-F238E27FC236}">
                      <a16:creationId xmlns:a16="http://schemas.microsoft.com/office/drawing/2014/main" id="{4CA47EC1-D1B9-1745-8416-48781E8E8DE2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269;p31">
                  <a:extLst>
                    <a:ext uri="{FF2B5EF4-FFF2-40B4-BE49-F238E27FC236}">
                      <a16:creationId xmlns:a16="http://schemas.microsoft.com/office/drawing/2014/main" id="{9E65E62D-5645-E245-BD39-6B8055EF3798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270;p31">
                  <a:extLst>
                    <a:ext uri="{FF2B5EF4-FFF2-40B4-BE49-F238E27FC236}">
                      <a16:creationId xmlns:a16="http://schemas.microsoft.com/office/drawing/2014/main" id="{8D43C183-2A5F-E146-B4B6-B4ABFBE23055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271;p31">
                  <a:extLst>
                    <a:ext uri="{FF2B5EF4-FFF2-40B4-BE49-F238E27FC236}">
                      <a16:creationId xmlns:a16="http://schemas.microsoft.com/office/drawing/2014/main" id="{69B10C6E-DA17-2B4E-82EB-EDD4D2C4A886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272;p31">
                  <a:extLst>
                    <a:ext uri="{FF2B5EF4-FFF2-40B4-BE49-F238E27FC236}">
                      <a16:creationId xmlns:a16="http://schemas.microsoft.com/office/drawing/2014/main" id="{64FF3ABF-DA46-804F-B588-B554D8C8C150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273;p31">
                  <a:extLst>
                    <a:ext uri="{FF2B5EF4-FFF2-40B4-BE49-F238E27FC236}">
                      <a16:creationId xmlns:a16="http://schemas.microsoft.com/office/drawing/2014/main" id="{C52DF9C3-1EC8-5D46-91A4-D8EEE475603C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274;p31">
                  <a:extLst>
                    <a:ext uri="{FF2B5EF4-FFF2-40B4-BE49-F238E27FC236}">
                      <a16:creationId xmlns:a16="http://schemas.microsoft.com/office/drawing/2014/main" id="{F154F846-1982-7F47-9213-029B493CCDC3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" name="Google Shape;275;p31">
                <a:extLst>
                  <a:ext uri="{FF2B5EF4-FFF2-40B4-BE49-F238E27FC236}">
                    <a16:creationId xmlns:a16="http://schemas.microsoft.com/office/drawing/2014/main" id="{FCF6E73D-0B45-274C-BE0A-CDB29821A95E}"/>
                  </a:ext>
                </a:extLst>
              </p:cNvPr>
              <p:cNvGrpSpPr/>
              <p:nvPr/>
            </p:nvGrpSpPr>
            <p:grpSpPr>
              <a:xfrm>
                <a:off x="890585" y="2144290"/>
                <a:ext cx="1580146" cy="224589"/>
                <a:chOff x="914402" y="1973179"/>
                <a:chExt cx="1580146" cy="224589"/>
              </a:xfrm>
            </p:grpSpPr>
            <p:sp>
              <p:nvSpPr>
                <p:cNvPr id="60" name="Google Shape;276;p31">
                  <a:extLst>
                    <a:ext uri="{FF2B5EF4-FFF2-40B4-BE49-F238E27FC236}">
                      <a16:creationId xmlns:a16="http://schemas.microsoft.com/office/drawing/2014/main" id="{B8B350F0-34D4-B248-BED1-3D321DD09AE0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277;p31">
                  <a:extLst>
                    <a:ext uri="{FF2B5EF4-FFF2-40B4-BE49-F238E27FC236}">
                      <a16:creationId xmlns:a16="http://schemas.microsoft.com/office/drawing/2014/main" id="{75AA4442-A4A4-034D-9331-DDC72A24BA9B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278;p31">
                  <a:extLst>
                    <a:ext uri="{FF2B5EF4-FFF2-40B4-BE49-F238E27FC236}">
                      <a16:creationId xmlns:a16="http://schemas.microsoft.com/office/drawing/2014/main" id="{580B5923-8A9C-0E40-B046-BE827D9EBD1A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279;p31">
                  <a:extLst>
                    <a:ext uri="{FF2B5EF4-FFF2-40B4-BE49-F238E27FC236}">
                      <a16:creationId xmlns:a16="http://schemas.microsoft.com/office/drawing/2014/main" id="{564235A6-B968-3243-888E-79D9ACB2B994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280;p31">
                  <a:extLst>
                    <a:ext uri="{FF2B5EF4-FFF2-40B4-BE49-F238E27FC236}">
                      <a16:creationId xmlns:a16="http://schemas.microsoft.com/office/drawing/2014/main" id="{61A6D194-52A3-FB4C-8323-CE1B238AC93C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281;p31">
                  <a:extLst>
                    <a:ext uri="{FF2B5EF4-FFF2-40B4-BE49-F238E27FC236}">
                      <a16:creationId xmlns:a16="http://schemas.microsoft.com/office/drawing/2014/main" id="{6381C80E-5F6E-F74A-B77E-565167CE9E7C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282;p31">
                  <a:extLst>
                    <a:ext uri="{FF2B5EF4-FFF2-40B4-BE49-F238E27FC236}">
                      <a16:creationId xmlns:a16="http://schemas.microsoft.com/office/drawing/2014/main" id="{0262635A-6D65-A540-97AD-55B65AB3EA9B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283;p31">
                  <a:extLst>
                    <a:ext uri="{FF2B5EF4-FFF2-40B4-BE49-F238E27FC236}">
                      <a16:creationId xmlns:a16="http://schemas.microsoft.com/office/drawing/2014/main" id="{6CB354AC-8FB9-2241-B994-DCD1CDFFE350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" name="Google Shape;284;p31">
                <a:extLst>
                  <a:ext uri="{FF2B5EF4-FFF2-40B4-BE49-F238E27FC236}">
                    <a16:creationId xmlns:a16="http://schemas.microsoft.com/office/drawing/2014/main" id="{D0181679-0DD2-6B4D-B009-94A8EFEF3A15}"/>
                  </a:ext>
                </a:extLst>
              </p:cNvPr>
              <p:cNvGrpSpPr/>
              <p:nvPr/>
            </p:nvGrpSpPr>
            <p:grpSpPr>
              <a:xfrm>
                <a:off x="890585" y="2315401"/>
                <a:ext cx="1580146" cy="224589"/>
                <a:chOff x="914402" y="1973179"/>
                <a:chExt cx="1580146" cy="224589"/>
              </a:xfrm>
            </p:grpSpPr>
            <p:sp>
              <p:nvSpPr>
                <p:cNvPr id="52" name="Google Shape;285;p31">
                  <a:extLst>
                    <a:ext uri="{FF2B5EF4-FFF2-40B4-BE49-F238E27FC236}">
                      <a16:creationId xmlns:a16="http://schemas.microsoft.com/office/drawing/2014/main" id="{6AAFCDFC-C8AB-264F-B107-D162F2A8E842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286;p31">
                  <a:extLst>
                    <a:ext uri="{FF2B5EF4-FFF2-40B4-BE49-F238E27FC236}">
                      <a16:creationId xmlns:a16="http://schemas.microsoft.com/office/drawing/2014/main" id="{BF7E5F4D-3181-E941-97E5-86BBE953ADCD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287;p31">
                  <a:extLst>
                    <a:ext uri="{FF2B5EF4-FFF2-40B4-BE49-F238E27FC236}">
                      <a16:creationId xmlns:a16="http://schemas.microsoft.com/office/drawing/2014/main" id="{1301876D-A1D6-954A-9A0C-778A79D2BE6B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288;p31">
                  <a:extLst>
                    <a:ext uri="{FF2B5EF4-FFF2-40B4-BE49-F238E27FC236}">
                      <a16:creationId xmlns:a16="http://schemas.microsoft.com/office/drawing/2014/main" id="{E632B7FA-EE03-3E42-A4DC-AFDE6070EF18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289;p31">
                  <a:extLst>
                    <a:ext uri="{FF2B5EF4-FFF2-40B4-BE49-F238E27FC236}">
                      <a16:creationId xmlns:a16="http://schemas.microsoft.com/office/drawing/2014/main" id="{78AF9156-691F-D64A-B370-EDC9FB300400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290;p31">
                  <a:extLst>
                    <a:ext uri="{FF2B5EF4-FFF2-40B4-BE49-F238E27FC236}">
                      <a16:creationId xmlns:a16="http://schemas.microsoft.com/office/drawing/2014/main" id="{3FE8C106-CD22-4A4A-9FF0-D218ACE85061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291;p31">
                  <a:extLst>
                    <a:ext uri="{FF2B5EF4-FFF2-40B4-BE49-F238E27FC236}">
                      <a16:creationId xmlns:a16="http://schemas.microsoft.com/office/drawing/2014/main" id="{C317DA95-1CD1-AC4A-8C5A-1E0629F9C6A1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292;p31">
                  <a:extLst>
                    <a:ext uri="{FF2B5EF4-FFF2-40B4-BE49-F238E27FC236}">
                      <a16:creationId xmlns:a16="http://schemas.microsoft.com/office/drawing/2014/main" id="{600C9817-DB7B-5449-A385-241F7352A976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" name="Google Shape;293;p31">
                <a:extLst>
                  <a:ext uri="{FF2B5EF4-FFF2-40B4-BE49-F238E27FC236}">
                    <a16:creationId xmlns:a16="http://schemas.microsoft.com/office/drawing/2014/main" id="{12F7E6AB-6A08-7E46-98C5-3430D8F37DD9}"/>
                  </a:ext>
                </a:extLst>
              </p:cNvPr>
              <p:cNvGrpSpPr/>
              <p:nvPr/>
            </p:nvGrpSpPr>
            <p:grpSpPr>
              <a:xfrm>
                <a:off x="890585" y="2486512"/>
                <a:ext cx="1580146" cy="224589"/>
                <a:chOff x="914402" y="1973179"/>
                <a:chExt cx="1580146" cy="224589"/>
              </a:xfrm>
            </p:grpSpPr>
            <p:sp>
              <p:nvSpPr>
                <p:cNvPr id="44" name="Google Shape;294;p31">
                  <a:extLst>
                    <a:ext uri="{FF2B5EF4-FFF2-40B4-BE49-F238E27FC236}">
                      <a16:creationId xmlns:a16="http://schemas.microsoft.com/office/drawing/2014/main" id="{48E2BDF1-8C85-7547-8D22-0EC36B3FD166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295;p31">
                  <a:extLst>
                    <a:ext uri="{FF2B5EF4-FFF2-40B4-BE49-F238E27FC236}">
                      <a16:creationId xmlns:a16="http://schemas.microsoft.com/office/drawing/2014/main" id="{CCD8F71A-EEBF-4840-B551-2383EA1EF69B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296;p31">
                  <a:extLst>
                    <a:ext uri="{FF2B5EF4-FFF2-40B4-BE49-F238E27FC236}">
                      <a16:creationId xmlns:a16="http://schemas.microsoft.com/office/drawing/2014/main" id="{DDDA8DC9-E1FD-5645-A5B9-28F1AAE236C9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297;p31">
                  <a:extLst>
                    <a:ext uri="{FF2B5EF4-FFF2-40B4-BE49-F238E27FC236}">
                      <a16:creationId xmlns:a16="http://schemas.microsoft.com/office/drawing/2014/main" id="{14FFAFC0-B033-9544-B8FA-E899834B6326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298;p31">
                  <a:extLst>
                    <a:ext uri="{FF2B5EF4-FFF2-40B4-BE49-F238E27FC236}">
                      <a16:creationId xmlns:a16="http://schemas.microsoft.com/office/drawing/2014/main" id="{B4A4C172-7C29-624E-BE51-4B6A2D938943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299;p31">
                  <a:extLst>
                    <a:ext uri="{FF2B5EF4-FFF2-40B4-BE49-F238E27FC236}">
                      <a16:creationId xmlns:a16="http://schemas.microsoft.com/office/drawing/2014/main" id="{E3183756-017F-8542-B62B-843F23818C57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300;p31">
                  <a:extLst>
                    <a:ext uri="{FF2B5EF4-FFF2-40B4-BE49-F238E27FC236}">
                      <a16:creationId xmlns:a16="http://schemas.microsoft.com/office/drawing/2014/main" id="{BF66BA31-4DED-904F-8DC8-00E3E23A9F92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301;p31">
                  <a:extLst>
                    <a:ext uri="{FF2B5EF4-FFF2-40B4-BE49-F238E27FC236}">
                      <a16:creationId xmlns:a16="http://schemas.microsoft.com/office/drawing/2014/main" id="{F2B65109-AB93-FA43-A0FC-591618690EEA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" name="Google Shape;302;p31">
                <a:extLst>
                  <a:ext uri="{FF2B5EF4-FFF2-40B4-BE49-F238E27FC236}">
                    <a16:creationId xmlns:a16="http://schemas.microsoft.com/office/drawing/2014/main" id="{4F24F3BA-7620-CC48-86B6-AA10E86AF6D4}"/>
                  </a:ext>
                </a:extLst>
              </p:cNvPr>
              <p:cNvGrpSpPr/>
              <p:nvPr/>
            </p:nvGrpSpPr>
            <p:grpSpPr>
              <a:xfrm>
                <a:off x="890585" y="2657623"/>
                <a:ext cx="1580146" cy="224589"/>
                <a:chOff x="914402" y="1973179"/>
                <a:chExt cx="1580146" cy="224589"/>
              </a:xfrm>
            </p:grpSpPr>
            <p:sp>
              <p:nvSpPr>
                <p:cNvPr id="36" name="Google Shape;303;p31">
                  <a:extLst>
                    <a:ext uri="{FF2B5EF4-FFF2-40B4-BE49-F238E27FC236}">
                      <a16:creationId xmlns:a16="http://schemas.microsoft.com/office/drawing/2014/main" id="{548025C6-89B5-5444-8F08-27483B4B6BB2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04;p31">
                  <a:extLst>
                    <a:ext uri="{FF2B5EF4-FFF2-40B4-BE49-F238E27FC236}">
                      <a16:creationId xmlns:a16="http://schemas.microsoft.com/office/drawing/2014/main" id="{DECE38C2-132E-3043-9457-01BE3AB4A562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05;p31">
                  <a:extLst>
                    <a:ext uri="{FF2B5EF4-FFF2-40B4-BE49-F238E27FC236}">
                      <a16:creationId xmlns:a16="http://schemas.microsoft.com/office/drawing/2014/main" id="{C06483D6-8C2A-0E41-913F-D5A2517D1D09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06;p31">
                  <a:extLst>
                    <a:ext uri="{FF2B5EF4-FFF2-40B4-BE49-F238E27FC236}">
                      <a16:creationId xmlns:a16="http://schemas.microsoft.com/office/drawing/2014/main" id="{A2F7E02D-067D-F74E-80D9-47E7E8EF7D4C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307;p31">
                  <a:extLst>
                    <a:ext uri="{FF2B5EF4-FFF2-40B4-BE49-F238E27FC236}">
                      <a16:creationId xmlns:a16="http://schemas.microsoft.com/office/drawing/2014/main" id="{62CB1FD9-EAED-B142-8CBB-6F1A3E5DBDE9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308;p31">
                  <a:extLst>
                    <a:ext uri="{FF2B5EF4-FFF2-40B4-BE49-F238E27FC236}">
                      <a16:creationId xmlns:a16="http://schemas.microsoft.com/office/drawing/2014/main" id="{CB47B659-D45F-FA4F-911E-96D374D89265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309;p31">
                  <a:extLst>
                    <a:ext uri="{FF2B5EF4-FFF2-40B4-BE49-F238E27FC236}">
                      <a16:creationId xmlns:a16="http://schemas.microsoft.com/office/drawing/2014/main" id="{9FFF16B6-8B43-D64F-A6C5-C7E4154948B7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310;p31">
                  <a:extLst>
                    <a:ext uri="{FF2B5EF4-FFF2-40B4-BE49-F238E27FC236}">
                      <a16:creationId xmlns:a16="http://schemas.microsoft.com/office/drawing/2014/main" id="{547BDB12-DE46-E84D-A691-9A0A4D37C91F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" name="Google Shape;311;p31">
                <a:extLst>
                  <a:ext uri="{FF2B5EF4-FFF2-40B4-BE49-F238E27FC236}">
                    <a16:creationId xmlns:a16="http://schemas.microsoft.com/office/drawing/2014/main" id="{856A678B-CBA7-8C41-86ED-B1906B59FBEA}"/>
                  </a:ext>
                </a:extLst>
              </p:cNvPr>
              <p:cNvGrpSpPr/>
              <p:nvPr/>
            </p:nvGrpSpPr>
            <p:grpSpPr>
              <a:xfrm>
                <a:off x="890585" y="2828734"/>
                <a:ext cx="1580146" cy="224589"/>
                <a:chOff x="914402" y="1973179"/>
                <a:chExt cx="1580146" cy="224589"/>
              </a:xfrm>
            </p:grpSpPr>
            <p:sp>
              <p:nvSpPr>
                <p:cNvPr id="28" name="Google Shape;312;p31">
                  <a:extLst>
                    <a:ext uri="{FF2B5EF4-FFF2-40B4-BE49-F238E27FC236}">
                      <a16:creationId xmlns:a16="http://schemas.microsoft.com/office/drawing/2014/main" id="{190FAFC3-6EF4-A142-B18E-46929D88326B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313;p31">
                  <a:extLst>
                    <a:ext uri="{FF2B5EF4-FFF2-40B4-BE49-F238E27FC236}">
                      <a16:creationId xmlns:a16="http://schemas.microsoft.com/office/drawing/2014/main" id="{7D96E2D4-029F-514B-8F57-1BADECE9B6EF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14;p31">
                  <a:extLst>
                    <a:ext uri="{FF2B5EF4-FFF2-40B4-BE49-F238E27FC236}">
                      <a16:creationId xmlns:a16="http://schemas.microsoft.com/office/drawing/2014/main" id="{B0E7F5BA-FDA4-CE4E-82FB-20B2418055C6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5;p31">
                  <a:extLst>
                    <a:ext uri="{FF2B5EF4-FFF2-40B4-BE49-F238E27FC236}">
                      <a16:creationId xmlns:a16="http://schemas.microsoft.com/office/drawing/2014/main" id="{12CC8AE8-62C6-424D-A1E5-3B25DEA2EAC6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16;p31">
                  <a:extLst>
                    <a:ext uri="{FF2B5EF4-FFF2-40B4-BE49-F238E27FC236}">
                      <a16:creationId xmlns:a16="http://schemas.microsoft.com/office/drawing/2014/main" id="{331699F8-E489-384A-9634-900637F0777C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17;p31">
                  <a:extLst>
                    <a:ext uri="{FF2B5EF4-FFF2-40B4-BE49-F238E27FC236}">
                      <a16:creationId xmlns:a16="http://schemas.microsoft.com/office/drawing/2014/main" id="{CC87462F-70CF-D84D-A0FB-A5E0CD1B3465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18;p31">
                  <a:extLst>
                    <a:ext uri="{FF2B5EF4-FFF2-40B4-BE49-F238E27FC236}">
                      <a16:creationId xmlns:a16="http://schemas.microsoft.com/office/drawing/2014/main" id="{1D245E45-FE39-164F-A7D9-CFE72A492BC6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19;p31">
                  <a:extLst>
                    <a:ext uri="{FF2B5EF4-FFF2-40B4-BE49-F238E27FC236}">
                      <a16:creationId xmlns:a16="http://schemas.microsoft.com/office/drawing/2014/main" id="{97C5C4C7-F539-5847-9D6F-A23B05B0C6FC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" name="Google Shape;320;p31">
                <a:extLst>
                  <a:ext uri="{FF2B5EF4-FFF2-40B4-BE49-F238E27FC236}">
                    <a16:creationId xmlns:a16="http://schemas.microsoft.com/office/drawing/2014/main" id="{5708EB29-A29A-A94C-8F95-5A26B3AF6E0D}"/>
                  </a:ext>
                </a:extLst>
              </p:cNvPr>
              <p:cNvGrpSpPr/>
              <p:nvPr/>
            </p:nvGrpSpPr>
            <p:grpSpPr>
              <a:xfrm>
                <a:off x="896888" y="2999844"/>
                <a:ext cx="1580146" cy="224589"/>
                <a:chOff x="914402" y="1973179"/>
                <a:chExt cx="1580146" cy="224589"/>
              </a:xfrm>
            </p:grpSpPr>
            <p:sp>
              <p:nvSpPr>
                <p:cNvPr id="20" name="Google Shape;321;p31">
                  <a:extLst>
                    <a:ext uri="{FF2B5EF4-FFF2-40B4-BE49-F238E27FC236}">
                      <a16:creationId xmlns:a16="http://schemas.microsoft.com/office/drawing/2014/main" id="{087FC5BA-6859-C940-9C61-F483EC3A3EF0}"/>
                    </a:ext>
                  </a:extLst>
                </p:cNvPr>
                <p:cNvSpPr/>
                <p:nvPr/>
              </p:nvSpPr>
              <p:spPr>
                <a:xfrm>
                  <a:off x="914402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322;p31">
                  <a:extLst>
                    <a:ext uri="{FF2B5EF4-FFF2-40B4-BE49-F238E27FC236}">
                      <a16:creationId xmlns:a16="http://schemas.microsoft.com/office/drawing/2014/main" id="{22CE15DF-AC6D-9344-B15A-6232F6854CA6}"/>
                    </a:ext>
                  </a:extLst>
                </p:cNvPr>
                <p:cNvSpPr/>
                <p:nvPr/>
              </p:nvSpPr>
              <p:spPr>
                <a:xfrm>
                  <a:off x="1110345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323;p31">
                  <a:extLst>
                    <a:ext uri="{FF2B5EF4-FFF2-40B4-BE49-F238E27FC236}">
                      <a16:creationId xmlns:a16="http://schemas.microsoft.com/office/drawing/2014/main" id="{EA444B06-89C9-7F4A-966F-6AE4E99FCA99}"/>
                    </a:ext>
                  </a:extLst>
                </p:cNvPr>
                <p:cNvSpPr/>
                <p:nvPr/>
              </p:nvSpPr>
              <p:spPr>
                <a:xfrm>
                  <a:off x="1306288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324;p31">
                  <a:extLst>
                    <a:ext uri="{FF2B5EF4-FFF2-40B4-BE49-F238E27FC236}">
                      <a16:creationId xmlns:a16="http://schemas.microsoft.com/office/drawing/2014/main" id="{DC64856F-44F1-564F-8CBF-3D98F4EA5488}"/>
                    </a:ext>
                  </a:extLst>
                </p:cNvPr>
                <p:cNvSpPr/>
                <p:nvPr/>
              </p:nvSpPr>
              <p:spPr>
                <a:xfrm>
                  <a:off x="150223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325;p31">
                  <a:extLst>
                    <a:ext uri="{FF2B5EF4-FFF2-40B4-BE49-F238E27FC236}">
                      <a16:creationId xmlns:a16="http://schemas.microsoft.com/office/drawing/2014/main" id="{9F5AB927-CD78-8446-A6B9-66735A3F53D3}"/>
                    </a:ext>
                  </a:extLst>
                </p:cNvPr>
                <p:cNvSpPr/>
                <p:nvPr/>
              </p:nvSpPr>
              <p:spPr>
                <a:xfrm>
                  <a:off x="1698174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326;p31">
                  <a:extLst>
                    <a:ext uri="{FF2B5EF4-FFF2-40B4-BE49-F238E27FC236}">
                      <a16:creationId xmlns:a16="http://schemas.microsoft.com/office/drawing/2014/main" id="{D7415BC5-53B5-1444-B849-4BA6B07CEA35}"/>
                    </a:ext>
                  </a:extLst>
                </p:cNvPr>
                <p:cNvSpPr/>
                <p:nvPr/>
              </p:nvSpPr>
              <p:spPr>
                <a:xfrm>
                  <a:off x="1894117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327;p31">
                  <a:extLst>
                    <a:ext uri="{FF2B5EF4-FFF2-40B4-BE49-F238E27FC236}">
                      <a16:creationId xmlns:a16="http://schemas.microsoft.com/office/drawing/2014/main" id="{A60C5212-5B36-8D47-A434-45091FD4770E}"/>
                    </a:ext>
                  </a:extLst>
                </p:cNvPr>
                <p:cNvSpPr/>
                <p:nvPr/>
              </p:nvSpPr>
              <p:spPr>
                <a:xfrm>
                  <a:off x="2090060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328;p31">
                  <a:extLst>
                    <a:ext uri="{FF2B5EF4-FFF2-40B4-BE49-F238E27FC236}">
                      <a16:creationId xmlns:a16="http://schemas.microsoft.com/office/drawing/2014/main" id="{58A1AF8C-29DB-4847-85F9-43D5FA711A8B}"/>
                    </a:ext>
                  </a:extLst>
                </p:cNvPr>
                <p:cNvSpPr/>
                <p:nvPr/>
              </p:nvSpPr>
              <p:spPr>
                <a:xfrm>
                  <a:off x="2286001" y="1973179"/>
                  <a:ext cx="208547" cy="224589"/>
                </a:xfrm>
                <a:prstGeom prst="ellipse">
                  <a:avLst/>
                </a:prstGeom>
                <a:solidFill>
                  <a:srgbClr val="54813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6" name="Flèche vers la droite 75">
              <a:extLst>
                <a:ext uri="{FF2B5EF4-FFF2-40B4-BE49-F238E27FC236}">
                  <a16:creationId xmlns:a16="http://schemas.microsoft.com/office/drawing/2014/main" id="{D82B1B3F-FECE-7B44-86D0-5EB66D6CAABF}"/>
                </a:ext>
              </a:extLst>
            </p:cNvPr>
            <p:cNvSpPr/>
            <p:nvPr/>
          </p:nvSpPr>
          <p:spPr>
            <a:xfrm>
              <a:off x="4420653" y="5656710"/>
              <a:ext cx="822811" cy="3335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77" name="Document 76">
              <a:extLst>
                <a:ext uri="{FF2B5EF4-FFF2-40B4-BE49-F238E27FC236}">
                  <a16:creationId xmlns:a16="http://schemas.microsoft.com/office/drawing/2014/main" id="{46F566B4-5271-F74C-84ED-D6921912642E}"/>
                </a:ext>
              </a:extLst>
            </p:cNvPr>
            <p:cNvSpPr/>
            <p:nvPr/>
          </p:nvSpPr>
          <p:spPr>
            <a:xfrm>
              <a:off x="5365087" y="5471381"/>
              <a:ext cx="941423" cy="1014091"/>
            </a:xfrm>
            <a:prstGeom prst="flowChartDocumen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Data file</a:t>
              </a:r>
            </a:p>
          </p:txBody>
        </p:sp>
        <p:sp>
          <p:nvSpPr>
            <p:cNvPr id="78" name="Flèche vers la droite 77">
              <a:extLst>
                <a:ext uri="{FF2B5EF4-FFF2-40B4-BE49-F238E27FC236}">
                  <a16:creationId xmlns:a16="http://schemas.microsoft.com/office/drawing/2014/main" id="{08A00EEC-1BF0-5E40-B1D6-B49AE103F6D1}"/>
                </a:ext>
              </a:extLst>
            </p:cNvPr>
            <p:cNvSpPr/>
            <p:nvPr/>
          </p:nvSpPr>
          <p:spPr>
            <a:xfrm>
              <a:off x="6506477" y="5696333"/>
              <a:ext cx="822811" cy="3335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2930471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1425283" y="170750"/>
            <a:ext cx="9569575" cy="1004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425284" y="1910465"/>
            <a:ext cx="9569575" cy="369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Two examples to illustrate how to capture important information about the phenotyping experiments: </a:t>
            </a:r>
            <a:endParaRPr sz="20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	Millet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2019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GB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/10.15454/IASSTN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A multi-site experiment in a network of European fields for assessing the maize yield response to environmental scenarios.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http://dx.doi.org/10.1186/1471-2229-12-173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Integrating genome annotation and QTL position to identify candidate genes for productivity, architecture and water-use efficiency in Populus 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spp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1FD8CA-1EB0-3D40-B390-CF416477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15" y="249362"/>
            <a:ext cx="10216343" cy="405114"/>
          </a:xfrm>
        </p:spPr>
        <p:txBody>
          <a:bodyPr>
            <a:normAutofit fontScale="90000"/>
          </a:bodyPr>
          <a:lstStyle/>
          <a:p>
            <a:r>
              <a:rPr lang="fr-FR" dirty="0"/>
              <a:t>Simple </a:t>
            </a:r>
            <a:r>
              <a:rPr lang="fr-FR" dirty="0" err="1"/>
              <a:t>examples</a:t>
            </a:r>
            <a:r>
              <a:rPr lang="fr-FR" dirty="0"/>
              <a:t> in MIAPPE</a:t>
            </a:r>
          </a:p>
        </p:txBody>
      </p:sp>
    </p:spTree>
    <p:extLst>
      <p:ext uri="{BB962C8B-B14F-4D97-AF65-F5344CB8AC3E}">
        <p14:creationId xmlns:p14="http://schemas.microsoft.com/office/powerpoint/2010/main" val="279923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Google Shape;135;p20">
            <a:extLst>
              <a:ext uri="{FF2B5EF4-FFF2-40B4-BE49-F238E27FC236}">
                <a16:creationId xmlns:a16="http://schemas.microsoft.com/office/drawing/2014/main" id="{DA2193A6-E611-1342-B807-BF7A2283A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fr-FR" dirty="0">
                <a:latin typeface="Corbel" panose="020B0503020204020204" pitchFamily="34" charset="0"/>
              </a:rPr>
              <a:t>Genome / Environment / Phenome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pic>
        <p:nvPicPr>
          <p:cNvPr id="2" name="Google Shape;84;p15">
            <a:extLst>
              <a:ext uri="{FF2B5EF4-FFF2-40B4-BE49-F238E27FC236}">
                <a16:creationId xmlns:a16="http://schemas.microsoft.com/office/drawing/2014/main" id="{AEA2FAAA-E25F-7898-9C2E-49100885234A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1051" y="4851401"/>
            <a:ext cx="2578101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5;p15">
            <a:extLst>
              <a:ext uri="{FF2B5EF4-FFF2-40B4-BE49-F238E27FC236}">
                <a16:creationId xmlns:a16="http://schemas.microsoft.com/office/drawing/2014/main" id="{16961AE9-8813-D3D5-C3F5-10D4F75AF5CB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75" y="1617663"/>
            <a:ext cx="2578101" cy="8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86;p15">
            <a:extLst>
              <a:ext uri="{FF2B5EF4-FFF2-40B4-BE49-F238E27FC236}">
                <a16:creationId xmlns:a16="http://schemas.microsoft.com/office/drawing/2014/main" id="{E9EAA6B4-7F41-A828-42BD-BE670733579B}"/>
              </a:ext>
            </a:extLst>
          </p:cNvPr>
          <p:cNvGrpSpPr/>
          <p:nvPr/>
        </p:nvGrpSpPr>
        <p:grpSpPr>
          <a:xfrm>
            <a:off x="3949700" y="5204041"/>
            <a:ext cx="3730603" cy="1676505"/>
            <a:chOff x="-9509" y="4155448"/>
            <a:chExt cx="3731100" cy="2041200"/>
          </a:xfrm>
        </p:grpSpPr>
        <p:sp>
          <p:nvSpPr>
            <p:cNvPr id="6" name="Google Shape;87;p15">
              <a:extLst>
                <a:ext uri="{FF2B5EF4-FFF2-40B4-BE49-F238E27FC236}">
                  <a16:creationId xmlns:a16="http://schemas.microsoft.com/office/drawing/2014/main" id="{3F9ABA9C-C337-61AD-8D33-928781695577}"/>
                </a:ext>
              </a:extLst>
            </p:cNvPr>
            <p:cNvSpPr/>
            <p:nvPr/>
          </p:nvSpPr>
          <p:spPr>
            <a:xfrm>
              <a:off x="-9509" y="4155448"/>
              <a:ext cx="3731100" cy="204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8;p15">
              <a:extLst>
                <a:ext uri="{FF2B5EF4-FFF2-40B4-BE49-F238E27FC236}">
                  <a16:creationId xmlns:a16="http://schemas.microsoft.com/office/drawing/2014/main" id="{F9E1ED93-5E1E-EC34-88E3-5701FE564891}"/>
                </a:ext>
              </a:extLst>
            </p:cNvPr>
            <p:cNvSpPr txBox="1"/>
            <p:nvPr/>
          </p:nvSpPr>
          <p:spPr>
            <a:xfrm>
              <a:off x="142891" y="4155448"/>
              <a:ext cx="2064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r>
                <a:rPr lang="en-GB" sz="1867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 sz="1867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" name="Google Shape;90;p15">
            <a:extLst>
              <a:ext uri="{FF2B5EF4-FFF2-40B4-BE49-F238E27FC236}">
                <a16:creationId xmlns:a16="http://schemas.microsoft.com/office/drawing/2014/main" id="{C35B49AD-3402-C5C2-7ADE-98950465D9F0}"/>
              </a:ext>
            </a:extLst>
          </p:cNvPr>
          <p:cNvGrpSpPr/>
          <p:nvPr/>
        </p:nvGrpSpPr>
        <p:grpSpPr>
          <a:xfrm>
            <a:off x="8239867" y="922168"/>
            <a:ext cx="3730400" cy="2078113"/>
            <a:chOff x="0" y="676275"/>
            <a:chExt cx="2797800" cy="1558585"/>
          </a:xfrm>
        </p:grpSpPr>
        <p:sp>
          <p:nvSpPr>
            <p:cNvPr id="9" name="Google Shape;91;p15">
              <a:extLst>
                <a:ext uri="{FF2B5EF4-FFF2-40B4-BE49-F238E27FC236}">
                  <a16:creationId xmlns:a16="http://schemas.microsoft.com/office/drawing/2014/main" id="{6D64C7F5-70B5-E160-2C22-1417D509B72B}"/>
                </a:ext>
              </a:extLst>
            </p:cNvPr>
            <p:cNvSpPr/>
            <p:nvPr/>
          </p:nvSpPr>
          <p:spPr>
            <a:xfrm>
              <a:off x="0" y="703660"/>
              <a:ext cx="2797800" cy="153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2;p15">
              <a:extLst>
                <a:ext uri="{FF2B5EF4-FFF2-40B4-BE49-F238E27FC236}">
                  <a16:creationId xmlns:a16="http://schemas.microsoft.com/office/drawing/2014/main" id="{C8EB7316-E727-51D7-DFBE-723A568971DF}"/>
                </a:ext>
              </a:extLst>
            </p:cNvPr>
            <p:cNvSpPr txBox="1"/>
            <p:nvPr/>
          </p:nvSpPr>
          <p:spPr>
            <a:xfrm>
              <a:off x="114300" y="676275"/>
              <a:ext cx="26646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r>
                <a:rPr lang="en-GB" sz="1867" b="1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Genetics</a:t>
              </a:r>
              <a:endParaRPr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r>
                <a:rPr lang="en-GB" sz="1867" b="1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Genomics</a:t>
              </a:r>
            </a:p>
            <a:p>
              <a:r>
                <a:rPr lang="en-GB" sz="1867" b="1" dirty="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Omics</a:t>
              </a:r>
              <a:endParaRPr sz="1867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13" name="Google Shape;93;p15">
              <a:extLst>
                <a:ext uri="{FF2B5EF4-FFF2-40B4-BE49-F238E27FC236}">
                  <a16:creationId xmlns:a16="http://schemas.microsoft.com/office/drawing/2014/main" id="{ECCF52B0-7EFE-FC70-D86E-033B6C1A2440}"/>
                </a:ext>
              </a:extLst>
            </p:cNvPr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2069" y="881063"/>
              <a:ext cx="1323974" cy="66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4;p15">
              <a:extLst>
                <a:ext uri="{FF2B5EF4-FFF2-40B4-BE49-F238E27FC236}">
                  <a16:creationId xmlns:a16="http://schemas.microsoft.com/office/drawing/2014/main" id="{42500CA1-5693-EDCF-326E-38B48C412ECB}"/>
                </a:ext>
              </a:extLst>
            </p:cNvPr>
            <p:cNvPicPr preferRelativeResize="0"/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963" y="1370410"/>
              <a:ext cx="1943100" cy="752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95;p15">
            <a:extLst>
              <a:ext uri="{FF2B5EF4-FFF2-40B4-BE49-F238E27FC236}">
                <a16:creationId xmlns:a16="http://schemas.microsoft.com/office/drawing/2014/main" id="{EBEED11B-7527-43EE-3DAC-40113929422C}"/>
              </a:ext>
            </a:extLst>
          </p:cNvPr>
          <p:cNvGrpSpPr/>
          <p:nvPr/>
        </p:nvGrpSpPr>
        <p:grpSpPr>
          <a:xfrm>
            <a:off x="100851" y="958585"/>
            <a:ext cx="3787600" cy="2041600"/>
            <a:chOff x="6167438" y="703660"/>
            <a:chExt cx="2840700" cy="1531200"/>
          </a:xfrm>
        </p:grpSpPr>
        <p:sp>
          <p:nvSpPr>
            <p:cNvPr id="16" name="Google Shape;96;p15">
              <a:extLst>
                <a:ext uri="{FF2B5EF4-FFF2-40B4-BE49-F238E27FC236}">
                  <a16:creationId xmlns:a16="http://schemas.microsoft.com/office/drawing/2014/main" id="{1C5D6720-E89D-9855-9784-1914051D2BCF}"/>
                </a:ext>
              </a:extLst>
            </p:cNvPr>
            <p:cNvSpPr/>
            <p:nvPr/>
          </p:nvSpPr>
          <p:spPr>
            <a:xfrm>
              <a:off x="6167438" y="703660"/>
              <a:ext cx="2840700" cy="1531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97;p15">
              <a:extLst>
                <a:ext uri="{FF2B5EF4-FFF2-40B4-BE49-F238E27FC236}">
                  <a16:creationId xmlns:a16="http://schemas.microsoft.com/office/drawing/2014/main" id="{182937E1-0817-4E4D-91FE-F1049B59D46C}"/>
                </a:ext>
              </a:extLst>
            </p:cNvPr>
            <p:cNvSpPr txBox="1"/>
            <p:nvPr/>
          </p:nvSpPr>
          <p:spPr>
            <a:xfrm>
              <a:off x="6167438" y="733425"/>
              <a:ext cx="26646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r>
                <a:rPr lang="en-GB" sz="1867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Phenomics</a:t>
              </a:r>
              <a:endParaRPr sz="1867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18" name="Google Shape;98;p15" descr="edited2 (3)-2.png">
              <a:extLst>
                <a:ext uri="{FF2B5EF4-FFF2-40B4-BE49-F238E27FC236}">
                  <a16:creationId xmlns:a16="http://schemas.microsoft.com/office/drawing/2014/main" id="{F4F8937F-52BD-10A4-A37D-37986A25AED3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5319" y="853678"/>
              <a:ext cx="644129" cy="728664"/>
            </a:xfrm>
            <a:prstGeom prst="rect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" name="Google Shape;99;p15">
              <a:extLst>
                <a:ext uri="{FF2B5EF4-FFF2-40B4-BE49-F238E27FC236}">
                  <a16:creationId xmlns:a16="http://schemas.microsoft.com/office/drawing/2014/main" id="{76F38217-A086-0257-7016-0591E55211C4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91263" y="1423988"/>
              <a:ext cx="1227535" cy="698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00;p15">
              <a:extLst>
                <a:ext uri="{FF2B5EF4-FFF2-40B4-BE49-F238E27FC236}">
                  <a16:creationId xmlns:a16="http://schemas.microsoft.com/office/drawing/2014/main" id="{298F47BC-E47A-7B97-E40B-471EBBEE95D7}"/>
                </a:ext>
              </a:extLst>
            </p:cNvPr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1604" y="910828"/>
              <a:ext cx="1153716" cy="8834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101;p15">
            <a:extLst>
              <a:ext uri="{FF2B5EF4-FFF2-40B4-BE49-F238E27FC236}">
                <a16:creationId xmlns:a16="http://schemas.microsoft.com/office/drawing/2014/main" id="{981AF8A1-1CEB-219A-EA47-BF7847146DAE}"/>
              </a:ext>
            </a:extLst>
          </p:cNvPr>
          <p:cNvGrpSpPr/>
          <p:nvPr/>
        </p:nvGrpSpPr>
        <p:grpSpPr>
          <a:xfrm>
            <a:off x="4079961" y="5645175"/>
            <a:ext cx="3430660" cy="1084268"/>
            <a:chOff x="4007768" y="5373216"/>
            <a:chExt cx="3431118" cy="1083690"/>
          </a:xfrm>
        </p:grpSpPr>
        <p:pic>
          <p:nvPicPr>
            <p:cNvPr id="22" name="Google Shape;102;p15">
              <a:extLst>
                <a:ext uri="{FF2B5EF4-FFF2-40B4-BE49-F238E27FC236}">
                  <a16:creationId xmlns:a16="http://schemas.microsoft.com/office/drawing/2014/main" id="{F4957D39-1455-6D11-9222-EE987D503259}"/>
                </a:ext>
              </a:extLst>
            </p:cNvPr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07768" y="5373216"/>
              <a:ext cx="1069076" cy="107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03;p15">
              <a:extLst>
                <a:ext uri="{FF2B5EF4-FFF2-40B4-BE49-F238E27FC236}">
                  <a16:creationId xmlns:a16="http://schemas.microsoft.com/office/drawing/2014/main" id="{77CA49E9-229E-02D9-3D24-8AC91AFF3868}"/>
                </a:ext>
              </a:extLst>
            </p:cNvPr>
            <p:cNvPicPr preferRelativeResize="0"/>
            <p:nvPr/>
          </p:nvPicPr>
          <p:blipFill rotWithShape="1"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7889" y="5373216"/>
              <a:ext cx="1152127" cy="1080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04;p15">
              <a:extLst>
                <a:ext uri="{FF2B5EF4-FFF2-40B4-BE49-F238E27FC236}">
                  <a16:creationId xmlns:a16="http://schemas.microsoft.com/office/drawing/2014/main" id="{CF482770-F975-171A-5FE5-1C0EACBE18F4}"/>
                </a:ext>
              </a:extLst>
            </p:cNvPr>
            <p:cNvPicPr preferRelativeResize="0"/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6586" y="5373216"/>
              <a:ext cx="1932300" cy="10836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oogle Shape;105;p15">
            <a:extLst>
              <a:ext uri="{FF2B5EF4-FFF2-40B4-BE49-F238E27FC236}">
                <a16:creationId xmlns:a16="http://schemas.microsoft.com/office/drawing/2014/main" id="{C6F1943C-9A49-1B65-2844-3A14225782EB}"/>
              </a:ext>
            </a:extLst>
          </p:cNvPr>
          <p:cNvGrpSpPr/>
          <p:nvPr/>
        </p:nvGrpSpPr>
        <p:grpSpPr>
          <a:xfrm>
            <a:off x="3319158" y="2541399"/>
            <a:ext cx="4985765" cy="2263499"/>
            <a:chOff x="3422134" y="2683585"/>
            <a:chExt cx="4985100" cy="2263800"/>
          </a:xfrm>
        </p:grpSpPr>
        <p:sp>
          <p:nvSpPr>
            <p:cNvPr id="26" name="Google Shape;106;p15">
              <a:extLst>
                <a:ext uri="{FF2B5EF4-FFF2-40B4-BE49-F238E27FC236}">
                  <a16:creationId xmlns:a16="http://schemas.microsoft.com/office/drawing/2014/main" id="{13500031-6CE9-641A-A19D-428EDE7F30FF}"/>
                </a:ext>
              </a:extLst>
            </p:cNvPr>
            <p:cNvSpPr/>
            <p:nvPr/>
          </p:nvSpPr>
          <p:spPr>
            <a:xfrm>
              <a:off x="3422134" y="2683585"/>
              <a:ext cx="4985100" cy="2263800"/>
            </a:xfrm>
            <a:prstGeom prst="ellipse">
              <a:avLst/>
            </a:prstGeom>
            <a:solidFill>
              <a:srgbClr val="C6E58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;p15">
              <a:extLst>
                <a:ext uri="{FF2B5EF4-FFF2-40B4-BE49-F238E27FC236}">
                  <a16:creationId xmlns:a16="http://schemas.microsoft.com/office/drawing/2014/main" id="{B43F252B-D0BC-B1B1-F3D0-C8A9B9505872}"/>
                </a:ext>
              </a:extLst>
            </p:cNvPr>
            <p:cNvSpPr txBox="1"/>
            <p:nvPr/>
          </p:nvSpPr>
          <p:spPr>
            <a:xfrm>
              <a:off x="3921207" y="2758378"/>
              <a:ext cx="3947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 algn="ctr"/>
              <a:r>
                <a:rPr lang="en-GB" sz="2000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Plant </a:t>
              </a:r>
              <a:r>
                <a:rPr lang="en-GB" sz="2000" b="1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Breeding</a:t>
              </a:r>
              <a:endParaRPr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algn="ctr"/>
              <a:r>
                <a:rPr lang="en-GB" sz="2267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Genetic variations by Traits</a:t>
              </a:r>
              <a:endParaRPr sz="2267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endParaRPr sz="1867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108;p15">
              <a:extLst>
                <a:ext uri="{FF2B5EF4-FFF2-40B4-BE49-F238E27FC236}">
                  <a16:creationId xmlns:a16="http://schemas.microsoft.com/office/drawing/2014/main" id="{010DFD03-7D18-D86C-D9A8-F6ED22E8127A}"/>
                </a:ext>
              </a:extLst>
            </p:cNvPr>
            <p:cNvSpPr txBox="1"/>
            <p:nvPr/>
          </p:nvSpPr>
          <p:spPr>
            <a:xfrm>
              <a:off x="3921207" y="3954980"/>
              <a:ext cx="39471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 algn="ctr"/>
              <a:r>
                <a:rPr lang="en-GB" sz="2000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Climate Change Studie</a:t>
              </a:r>
              <a:endParaRPr sz="1467"/>
            </a:p>
            <a:p>
              <a:pPr algn="ctr"/>
              <a:r>
                <a:rPr lang="en-GB" sz="2267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Genotype by Environment</a:t>
              </a:r>
              <a:endParaRPr sz="1467"/>
            </a:p>
            <a:p>
              <a:endParaRPr sz="1867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29" name="Google Shape;109;p15">
            <a:extLst>
              <a:ext uri="{FF2B5EF4-FFF2-40B4-BE49-F238E27FC236}">
                <a16:creationId xmlns:a16="http://schemas.microsoft.com/office/drawing/2014/main" id="{E4AC1228-012F-8A8E-DE8B-9D20B52BBC42}"/>
              </a:ext>
            </a:extLst>
          </p:cNvPr>
          <p:cNvCxnSpPr>
            <a:stCxn id="16" idx="3"/>
            <a:endCxn id="26" idx="0"/>
          </p:cNvCxnSpPr>
          <p:nvPr/>
        </p:nvCxnSpPr>
        <p:spPr>
          <a:xfrm>
            <a:off x="3888451" y="1979385"/>
            <a:ext cx="1923600" cy="562000"/>
          </a:xfrm>
          <a:prstGeom prst="bentConnector2">
            <a:avLst/>
          </a:prstGeom>
          <a:solidFill>
            <a:schemeClr val="accent1"/>
          </a:solidFill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31" name="Google Shape;110;p15">
            <a:extLst>
              <a:ext uri="{FF2B5EF4-FFF2-40B4-BE49-F238E27FC236}">
                <a16:creationId xmlns:a16="http://schemas.microsoft.com/office/drawing/2014/main" id="{78F2C048-90DC-8E8B-35EB-E1B24AA117D1}"/>
              </a:ext>
            </a:extLst>
          </p:cNvPr>
          <p:cNvCxnSpPr>
            <a:stCxn id="9" idx="1"/>
            <a:endCxn id="26" idx="0"/>
          </p:cNvCxnSpPr>
          <p:nvPr/>
        </p:nvCxnSpPr>
        <p:spPr>
          <a:xfrm flipH="1">
            <a:off x="5811867" y="1979480"/>
            <a:ext cx="2428000" cy="562000"/>
          </a:xfrm>
          <a:prstGeom prst="bentConnector2">
            <a:avLst/>
          </a:prstGeom>
          <a:solidFill>
            <a:schemeClr val="accent1"/>
          </a:solidFill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33" name="Google Shape;111;p15">
            <a:extLst>
              <a:ext uri="{FF2B5EF4-FFF2-40B4-BE49-F238E27FC236}">
                <a16:creationId xmlns:a16="http://schemas.microsoft.com/office/drawing/2014/main" id="{F7A31D2E-1685-AAE2-ED77-6FFCFE4D53D9}"/>
              </a:ext>
            </a:extLst>
          </p:cNvPr>
          <p:cNvCxnSpPr>
            <a:stCxn id="6" idx="0"/>
            <a:endCxn id="26" idx="4"/>
          </p:cNvCxnSpPr>
          <p:nvPr/>
        </p:nvCxnSpPr>
        <p:spPr>
          <a:xfrm rot="5400000" flipH="1">
            <a:off x="5614001" y="5003040"/>
            <a:ext cx="399200" cy="2800"/>
          </a:xfrm>
          <a:prstGeom prst="bentConnector3">
            <a:avLst>
              <a:gd name="adj1" fmla="val 50008"/>
            </a:avLst>
          </a:prstGeom>
          <a:solidFill>
            <a:schemeClr val="accent1"/>
          </a:solidFill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34" name="Google Shape;112;p15">
            <a:extLst>
              <a:ext uri="{FF2B5EF4-FFF2-40B4-BE49-F238E27FC236}">
                <a16:creationId xmlns:a16="http://schemas.microsoft.com/office/drawing/2014/main" id="{461BAC0C-E971-E09C-BEA5-1DC130DB626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70489" y="3241675"/>
            <a:ext cx="741361" cy="87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3;p15">
            <a:extLst>
              <a:ext uri="{FF2B5EF4-FFF2-40B4-BE49-F238E27FC236}">
                <a16:creationId xmlns:a16="http://schemas.microsoft.com/office/drawing/2014/main" id="{9E0B3D64-93E9-B1C4-57F7-60C3C1587B1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89625" y="3221039"/>
            <a:ext cx="685800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Bulle rectangulaire à coins arrondis 36">
            <a:extLst>
              <a:ext uri="{FF2B5EF4-FFF2-40B4-BE49-F238E27FC236}">
                <a16:creationId xmlns:a16="http://schemas.microsoft.com/office/drawing/2014/main" id="{085BDB94-BB82-8AA9-80E0-226DE344224E}"/>
              </a:ext>
            </a:extLst>
          </p:cNvPr>
          <p:cNvSpPr/>
          <p:nvPr/>
        </p:nvSpPr>
        <p:spPr>
          <a:xfrm>
            <a:off x="677911" y="3429000"/>
            <a:ext cx="2476812" cy="1244600"/>
          </a:xfrm>
          <a:prstGeom prst="wedgeRoundRectCallout">
            <a:avLst>
              <a:gd name="adj1" fmla="val 1165"/>
              <a:gd name="adj2" fmla="val -9252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Dispersed</a:t>
            </a:r>
            <a:endParaRPr lang="fr-FR" dirty="0"/>
          </a:p>
          <a:p>
            <a:r>
              <a:rPr lang="fr-FR" dirty="0" err="1"/>
              <a:t>Heterogenous</a:t>
            </a:r>
            <a:endParaRPr lang="fr-FR" dirty="0"/>
          </a:p>
          <a:p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Standardized</a:t>
            </a:r>
            <a:endParaRPr lang="fr-FR" dirty="0"/>
          </a:p>
        </p:txBody>
      </p:sp>
      <p:sp>
        <p:nvSpPr>
          <p:cNvPr id="38" name="Bulle rectangulaire à coins arrondis 37">
            <a:extLst>
              <a:ext uri="{FF2B5EF4-FFF2-40B4-BE49-F238E27FC236}">
                <a16:creationId xmlns:a16="http://schemas.microsoft.com/office/drawing/2014/main" id="{220B9502-0636-2AC7-00A5-FD2B5BC54895}"/>
              </a:ext>
            </a:extLst>
          </p:cNvPr>
          <p:cNvSpPr/>
          <p:nvPr/>
        </p:nvSpPr>
        <p:spPr>
          <a:xfrm>
            <a:off x="1841470" y="5346394"/>
            <a:ext cx="1563523" cy="686818"/>
          </a:xfrm>
          <a:prstGeom prst="wedgeRoundRectCallout">
            <a:avLst>
              <a:gd name="adj1" fmla="val 87720"/>
              <a:gd name="adj2" fmla="val 5392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Dispersed</a:t>
            </a:r>
            <a:endParaRPr lang="fr-FR" dirty="0"/>
          </a:p>
          <a:p>
            <a:r>
              <a:rPr lang="fr-FR" dirty="0" err="1"/>
              <a:t>Heterogenous</a:t>
            </a:r>
            <a:endParaRPr lang="fr-FR" dirty="0"/>
          </a:p>
        </p:txBody>
      </p:sp>
      <p:sp>
        <p:nvSpPr>
          <p:cNvPr id="39" name="Bulle rectangulaire à coins arrondis 38">
            <a:extLst>
              <a:ext uri="{FF2B5EF4-FFF2-40B4-BE49-F238E27FC236}">
                <a16:creationId xmlns:a16="http://schemas.microsoft.com/office/drawing/2014/main" id="{D82D35C7-799A-8863-D978-FE5D673740DA}"/>
              </a:ext>
            </a:extLst>
          </p:cNvPr>
          <p:cNvSpPr/>
          <p:nvPr/>
        </p:nvSpPr>
        <p:spPr>
          <a:xfrm>
            <a:off x="8824716" y="3236819"/>
            <a:ext cx="3023352" cy="1244600"/>
          </a:xfrm>
          <a:prstGeom prst="wedgeRoundRectCallout">
            <a:avLst>
              <a:gd name="adj1" fmla="val 28385"/>
              <a:gd name="adj2" fmla="val -7782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centralized</a:t>
            </a:r>
            <a:endParaRPr lang="fr-FR" dirty="0"/>
          </a:p>
          <a:p>
            <a:r>
              <a:rPr lang="fr-FR" dirty="0" err="1"/>
              <a:t>Homogenous</a:t>
            </a:r>
            <a:r>
              <a:rPr lang="fr-FR" dirty="0"/>
              <a:t> data</a:t>
            </a:r>
          </a:p>
          <a:p>
            <a:r>
              <a:rPr lang="fr-FR" dirty="0" err="1"/>
              <a:t>Heterogenous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  <p:pic>
        <p:nvPicPr>
          <p:cNvPr id="40" name="Google Shape;201;p23">
            <a:extLst>
              <a:ext uri="{FF2B5EF4-FFF2-40B4-BE49-F238E27FC236}">
                <a16:creationId xmlns:a16="http://schemas.microsoft.com/office/drawing/2014/main" id="{6C406360-150C-D5AA-F7DA-24083AE32DBE}"/>
              </a:ext>
            </a:extLst>
          </p:cNvPr>
          <p:cNvPicPr preferRelativeResize="0"/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34" y="2540813"/>
            <a:ext cx="1412653" cy="36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01;p23">
            <a:extLst>
              <a:ext uri="{FF2B5EF4-FFF2-40B4-BE49-F238E27FC236}">
                <a16:creationId xmlns:a16="http://schemas.microsoft.com/office/drawing/2014/main" id="{7EF17493-FC5F-991D-1B43-6C3559091EDF}"/>
              </a:ext>
            </a:extLst>
          </p:cNvPr>
          <p:cNvPicPr preferRelativeResize="0"/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3888" y="1019667"/>
            <a:ext cx="1412653" cy="361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074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Millet et al 2019 [1] - </a:t>
            </a:r>
            <a:r>
              <a:rPr lang="en-GB" sz="28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Material&amp;methods</a:t>
            </a: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section on phenotyping experiments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289385" y="1124855"/>
            <a:ext cx="10902615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panel of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256 maize hybrids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grown with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water regimes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(irrigated or rainfed).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seven fields in 2012 and 2013, plus one site in Chile in 2013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resulted in 29 experiments defined as the combination of one year, one site and one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regime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with two and three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repetitions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rainfed and irrigated treatments, respectively.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A </a:t>
            </a:r>
            <a:r>
              <a:rPr lang="fr-FR" sz="2000" dirty="0" err="1"/>
              <a:t>detailed</a:t>
            </a:r>
            <a:r>
              <a:rPr lang="fr-FR" sz="2000" dirty="0"/>
              <a:t> </a:t>
            </a:r>
            <a:r>
              <a:rPr lang="fr-FR" sz="2000" b="1" dirty="0" err="1"/>
              <a:t>environmental</a:t>
            </a:r>
            <a:r>
              <a:rPr lang="fr-FR" sz="2000" b="1" dirty="0"/>
              <a:t> </a:t>
            </a:r>
            <a:r>
              <a:rPr lang="fr-FR" sz="2000" b="1" dirty="0" err="1"/>
              <a:t>characterisation</a:t>
            </a:r>
            <a:r>
              <a:rPr lang="fr-FR" sz="2000" b="1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carried</a:t>
            </a:r>
            <a:r>
              <a:rPr lang="fr-FR" sz="2000" dirty="0"/>
              <a:t> out,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hourly</a:t>
            </a:r>
            <a:r>
              <a:rPr lang="fr-FR" sz="2000" dirty="0"/>
              <a:t> records of </a:t>
            </a:r>
            <a:r>
              <a:rPr lang="fr-FR" sz="2000" dirty="0" err="1"/>
              <a:t>micrometeorological</a:t>
            </a:r>
            <a:r>
              <a:rPr lang="fr-FR" sz="2000" dirty="0"/>
              <a:t> data and </a:t>
            </a:r>
            <a:r>
              <a:rPr lang="fr-FR" sz="2000" dirty="0" err="1"/>
              <a:t>soil</a:t>
            </a:r>
            <a:r>
              <a:rPr lang="fr-FR" sz="2000" dirty="0"/>
              <a:t> water </a:t>
            </a:r>
            <a:r>
              <a:rPr lang="fr-FR" sz="2000" dirty="0" err="1"/>
              <a:t>status</a:t>
            </a:r>
            <a:r>
              <a:rPr lang="fr-FR" sz="2000" dirty="0"/>
              <a:t>, and </a:t>
            </a:r>
            <a:r>
              <a:rPr lang="fr-FR" sz="2000" dirty="0" err="1"/>
              <a:t>associated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precise</a:t>
            </a:r>
            <a:r>
              <a:rPr lang="fr-FR" sz="2000" dirty="0"/>
              <a:t> </a:t>
            </a:r>
            <a:r>
              <a:rPr lang="fr-FR" sz="2000" dirty="0" err="1"/>
              <a:t>measurement</a:t>
            </a:r>
            <a:r>
              <a:rPr lang="fr-FR" sz="2000" dirty="0"/>
              <a:t> of </a:t>
            </a:r>
            <a:r>
              <a:rPr lang="fr-FR" sz="2000" dirty="0" err="1"/>
              <a:t>phenology</a:t>
            </a:r>
            <a:r>
              <a:rPr lang="fr-FR" sz="2000" dirty="0"/>
              <a:t>.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« </a:t>
            </a:r>
            <a:r>
              <a:rPr lang="fr-FR" sz="2000" b="1" dirty="0" err="1"/>
              <a:t>grain.yield</a:t>
            </a:r>
            <a:r>
              <a:rPr lang="fr-FR" sz="2000" dirty="0"/>
              <a:t>»: </a:t>
            </a:r>
            <a:r>
              <a:rPr lang="fr-FR" sz="2000" dirty="0" err="1"/>
              <a:t>yiel</a:t>
            </a:r>
            <a:r>
              <a:rPr lang="fr-FR" sz="2000" dirty="0"/>
              <a:t> </a:t>
            </a:r>
            <a:r>
              <a:rPr lang="fr-FR" sz="2000" dirty="0" err="1"/>
              <a:t>adjusted</a:t>
            </a:r>
            <a:r>
              <a:rPr lang="fr-FR" sz="2000" dirty="0"/>
              <a:t> at 15% grain </a:t>
            </a:r>
            <a:r>
              <a:rPr lang="fr-FR" sz="2000" dirty="0" err="1"/>
              <a:t>moisture</a:t>
            </a:r>
            <a:r>
              <a:rPr lang="fr-FR" sz="2000" dirty="0"/>
              <a:t>, in ton per hectare (</a:t>
            </a:r>
            <a:r>
              <a:rPr lang="fr-FR" sz="2000" dirty="0" err="1"/>
              <a:t>t</a:t>
            </a:r>
            <a:r>
              <a:rPr lang="fr-FR" sz="2000" dirty="0"/>
              <a:t> ha-1). «</a:t>
            </a:r>
            <a:r>
              <a:rPr lang="fr-FR" sz="2000" b="1" dirty="0" err="1"/>
              <a:t>grain.number</a:t>
            </a:r>
            <a:r>
              <a:rPr lang="fr-FR" sz="2000" dirty="0"/>
              <a:t>»: </a:t>
            </a:r>
            <a:r>
              <a:rPr lang="fr-FR" sz="2000" dirty="0" err="1"/>
              <a:t>number</a:t>
            </a:r>
            <a:r>
              <a:rPr lang="fr-FR" sz="2000" dirty="0"/>
              <a:t> of grain per square </a:t>
            </a:r>
            <a:r>
              <a:rPr lang="fr-FR" sz="2000" dirty="0" err="1"/>
              <a:t>meter</a:t>
            </a:r>
            <a:r>
              <a:rPr lang="fr-FR" sz="2000" dirty="0"/>
              <a:t>. «</a:t>
            </a:r>
            <a:r>
              <a:rPr lang="fr-FR" sz="2000" b="1" dirty="0" err="1"/>
              <a:t>grain.weight</a:t>
            </a:r>
            <a:r>
              <a:rPr lang="fr-FR" sz="2000" dirty="0"/>
              <a:t>»: </a:t>
            </a:r>
            <a:r>
              <a:rPr lang="fr-FR" sz="2000" dirty="0" err="1"/>
              <a:t>individual</a:t>
            </a:r>
            <a:r>
              <a:rPr lang="fr-FR" sz="2000" dirty="0"/>
              <a:t> grain </a:t>
            </a:r>
            <a:r>
              <a:rPr lang="fr-FR" sz="2000" dirty="0" err="1"/>
              <a:t>weight</a:t>
            </a:r>
            <a:r>
              <a:rPr lang="fr-FR" sz="2000" dirty="0"/>
              <a:t> (mg). «</a:t>
            </a:r>
            <a:r>
              <a:rPr lang="fr-FR" sz="2000" b="1" dirty="0" err="1"/>
              <a:t>anthesis</a:t>
            </a:r>
            <a:r>
              <a:rPr lang="fr-FR" sz="2000" dirty="0"/>
              <a:t>»: male </a:t>
            </a:r>
            <a:r>
              <a:rPr lang="fr-FR" sz="2000" dirty="0" err="1"/>
              <a:t>flowering</a:t>
            </a:r>
            <a:r>
              <a:rPr lang="fr-FR" sz="2000" dirty="0"/>
              <a:t> (pollen shed),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silking</a:t>
            </a:r>
            <a:r>
              <a:rPr lang="fr-FR" sz="2000" dirty="0"/>
              <a:t>»: </a:t>
            </a:r>
            <a:r>
              <a:rPr lang="fr-FR" sz="2000" dirty="0" err="1"/>
              <a:t>female</a:t>
            </a:r>
            <a:r>
              <a:rPr lang="fr-FR" sz="2000" dirty="0"/>
              <a:t> </a:t>
            </a:r>
            <a:r>
              <a:rPr lang="fr-FR" sz="2000" dirty="0" err="1"/>
              <a:t>flowering</a:t>
            </a:r>
            <a:r>
              <a:rPr lang="fr-FR" sz="2000" dirty="0"/>
              <a:t> (</a:t>
            </a:r>
            <a:r>
              <a:rPr lang="fr-FR" sz="2000" dirty="0" err="1"/>
              <a:t>silking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plant.height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base of the flag </a:t>
            </a:r>
            <a:r>
              <a:rPr lang="fr-FR" sz="2000" dirty="0" err="1"/>
              <a:t>leaf</a:t>
            </a:r>
            <a:r>
              <a:rPr lang="fr-FR" sz="2000" dirty="0"/>
              <a:t> (</a:t>
            </a:r>
            <a:r>
              <a:rPr lang="fr-FR" sz="2000" dirty="0" err="1"/>
              <a:t>highest</a:t>
            </a:r>
            <a:r>
              <a:rPr lang="fr-FR" sz="2000" dirty="0"/>
              <a:t>) </a:t>
            </a:r>
            <a:r>
              <a:rPr lang="fr-FR" sz="2000" dirty="0" err="1"/>
              <a:t>leaf</a:t>
            </a:r>
            <a:r>
              <a:rPr lang="fr-FR" sz="2000" dirty="0"/>
              <a:t> (cm). «</a:t>
            </a:r>
            <a:r>
              <a:rPr lang="fr-FR" sz="2000" b="1" dirty="0" err="1"/>
              <a:t>tassel.height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tassel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</a:t>
            </a:r>
            <a:r>
              <a:rPr lang="fr-FR" sz="2000" dirty="0" err="1"/>
              <a:t>highest</a:t>
            </a:r>
            <a:r>
              <a:rPr lang="fr-FR" sz="2000" dirty="0"/>
              <a:t> point of the </a:t>
            </a:r>
            <a:r>
              <a:rPr lang="fr-FR" sz="2000" dirty="0" err="1"/>
              <a:t>tassel</a:t>
            </a:r>
            <a:r>
              <a:rPr lang="fr-FR" sz="2000" dirty="0"/>
              <a:t> (cm). «</a:t>
            </a:r>
            <a:r>
              <a:rPr lang="fr-FR" sz="2000" b="1" dirty="0" err="1"/>
              <a:t>ear.height</a:t>
            </a:r>
            <a:r>
              <a:rPr lang="fr-FR" sz="2000" dirty="0"/>
              <a:t>»: </a:t>
            </a:r>
            <a:r>
              <a:rPr lang="fr-FR" sz="2000" dirty="0" err="1"/>
              <a:t>ear</a:t>
            </a:r>
            <a:r>
              <a:rPr lang="fr-FR" sz="2000" dirty="0"/>
              <a:t> insertion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ligule of the </a:t>
            </a:r>
            <a:r>
              <a:rPr lang="fr-FR" sz="2000" dirty="0" err="1"/>
              <a:t>highest</a:t>
            </a:r>
            <a:r>
              <a:rPr lang="fr-FR" sz="2000" dirty="0"/>
              <a:t> </a:t>
            </a:r>
            <a:r>
              <a:rPr lang="fr-FR" sz="2000" dirty="0" err="1"/>
              <a:t>ear</a:t>
            </a:r>
            <a:r>
              <a:rPr lang="fr-FR" sz="2000" dirty="0"/>
              <a:t> </a:t>
            </a:r>
            <a:r>
              <a:rPr lang="fr-FR" sz="2000" dirty="0" err="1"/>
              <a:t>leaf</a:t>
            </a:r>
            <a:r>
              <a:rPr lang="fr-FR" sz="2000" dirty="0"/>
              <a:t> (cm).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57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Monclus et al 2012 [2] - Material&amp;methods section on phenotyping experiments</a:t>
            </a:r>
            <a:endParaRPr/>
          </a:p>
          <a:p>
            <a:pPr algn="ctr">
              <a:buClr>
                <a:srgbClr val="000000"/>
              </a:buClr>
              <a:buSzPts val="2800"/>
            </a:pP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031799" y="1124855"/>
            <a:ext cx="9849852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Field trial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in April 2003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located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France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Ardon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47°49’41''N, 1°54’39''E, 110 m),Italy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Cavallermaggiore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((44° 43' 0'' N) , (7° 41' 0'' E)), UK Headley ((51° 7' 0'' N) , (-1° 10' 0'' W) 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consisted of a cloned 336 F1 progeny from an interspecific cross between the female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Populus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deltoides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Bartr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 Marsh.) ‘73028-62’ from Illinois and the 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trichocarpa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(Torr. and Gray) ’101-74’ from Washington State.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trial was established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25 cm- homogenous hardwood cuttings planted at a plant density of 6670 trees per ha. The trial was and consisted in 6 randomized complete blocks where each F1 genotype and each parent was represented by one replicate.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Circumference and stem height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measured at the end of the first (winter 2003–2004) and second (winter 2004–2005) as described in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Dillen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Forest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2007, 252 (1–3): 12-23). Growth increment in height and circumference during the second growing season were calculated.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traits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measured in 2003: one fully illuminated mature leaf was collected on each tree according to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</a:t>
            </a:r>
            <a:r>
              <a:rPr lang="en-GB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http://doi.org/10.1111/j.1469-8137.2005.01407.x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). Six calibrated discs of lamina were cut from this leaf, dried at 50 °C during 48 °C and weighed, and specific leaf area (SLA, cm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−1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was computed. Leaf discs were ground to fine powder for analysis of leaf carbon isotope composition (δ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C), carbon (C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nitrogen (N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contents. One-milligram subsamples of ground material were used for measuring the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combustion and its 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ratio by a continuous flux isotope ratio mass spectrometer. The discrimination between atmospheric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plant material was calculated.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068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610227" y="364415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6657727" y="3644154"/>
            <a:ext cx="1708239" cy="1331495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947358" y="1935743"/>
            <a:ext cx="1708239" cy="1331495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4298533" y="3644154"/>
            <a:ext cx="1708239" cy="1331495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969949" y="3644154"/>
            <a:ext cx="1708239" cy="1331495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6657727" y="1935743"/>
            <a:ext cx="1708239" cy="1331495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4298533" y="1935743"/>
            <a:ext cx="1708239" cy="1331495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1227929" y="1111274"/>
            <a:ext cx="8905195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000"/>
            </a:pP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794958" y="5283449"/>
            <a:ext cx="70326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randomized blocks</a:t>
            </a:r>
            <a:endParaRPr sz="1400"/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1 observation unit = one tree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No treatment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replicates defined by their position in each block: row and column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7685571" y="1022921"/>
            <a:ext cx="3365024" cy="7386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</a:rPr>
              <a:t>Populus deltoïdes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INRA:73028-62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doi:10.15454/1.4921786081024297E12</a:t>
            </a:r>
            <a:endParaRPr sz="1400"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7079683" y="1761585"/>
            <a:ext cx="2288400" cy="11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7306183" y="1761586"/>
            <a:ext cx="20619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5626483" y="1761586"/>
            <a:ext cx="3741600" cy="39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2583283" y="1761585"/>
            <a:ext cx="6784800" cy="84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4842883" y="1761586"/>
            <a:ext cx="4525200" cy="261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997883" y="1761586"/>
            <a:ext cx="63702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A52A124-21B0-A643-BB60-29624285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1.1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774383-158A-CC41-B02D-04180C62E02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5"/>
            <a:ext cx="9837199" cy="528726"/>
          </a:xfrm>
        </p:spPr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: </a:t>
            </a:r>
            <a:r>
              <a:rPr lang="en-GB" dirty="0" err="1">
                <a:solidFill>
                  <a:schemeClr val="dk1"/>
                </a:solidFill>
              </a:rPr>
              <a:t>Monclus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i="1" dirty="0">
                <a:solidFill>
                  <a:schemeClr val="dk1"/>
                </a:solidFill>
              </a:rPr>
              <a:t>et al., 2012, </a:t>
            </a:r>
            <a:r>
              <a:rPr lang="en-GB" dirty="0">
                <a:solidFill>
                  <a:schemeClr val="dk1"/>
                </a:solidFill>
              </a:rPr>
              <a:t>[2]</a:t>
            </a:r>
            <a:endParaRPr lang="en-GB" b="1" dirty="0">
              <a:solidFill>
                <a:schemeClr val="dk1"/>
              </a:solidFill>
            </a:endParaRPr>
          </a:p>
          <a:p>
            <a:endParaRPr lang="fr-FR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6C5605D3-FE5B-AE4F-9B7C-04ACA9FEE8CB}"/>
              </a:ext>
            </a:extLst>
          </p:cNvPr>
          <p:cNvSpPr/>
          <p:nvPr/>
        </p:nvSpPr>
        <p:spPr>
          <a:xfrm>
            <a:off x="8444311" y="4146886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7F17A144-689C-BD4C-A7AD-3BDDB65342F6}"/>
              </a:ext>
            </a:extLst>
          </p:cNvPr>
          <p:cNvSpPr/>
          <p:nvPr/>
        </p:nvSpPr>
        <p:spPr>
          <a:xfrm>
            <a:off x="9388745" y="396155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5" name="Document 664">
            <a:extLst>
              <a:ext uri="{FF2B5EF4-FFF2-40B4-BE49-F238E27FC236}">
                <a16:creationId xmlns:a16="http://schemas.microsoft.com/office/drawing/2014/main" id="{71EC246D-F95D-5E42-A1DA-FAFD32BEE193}"/>
              </a:ext>
            </a:extLst>
          </p:cNvPr>
          <p:cNvSpPr/>
          <p:nvPr/>
        </p:nvSpPr>
        <p:spPr>
          <a:xfrm>
            <a:off x="90301" y="2054755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6" name="Document 665">
            <a:extLst>
              <a:ext uri="{FF2B5EF4-FFF2-40B4-BE49-F238E27FC236}">
                <a16:creationId xmlns:a16="http://schemas.microsoft.com/office/drawing/2014/main" id="{691DC354-040D-1E45-A4AE-E6313CFED50C}"/>
              </a:ext>
            </a:extLst>
          </p:cNvPr>
          <p:cNvSpPr/>
          <p:nvPr/>
        </p:nvSpPr>
        <p:spPr>
          <a:xfrm>
            <a:off x="21687" y="401348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7" name="Document 666">
            <a:extLst>
              <a:ext uri="{FF2B5EF4-FFF2-40B4-BE49-F238E27FC236}">
                <a16:creationId xmlns:a16="http://schemas.microsoft.com/office/drawing/2014/main" id="{28ADCD63-7820-E149-9A0E-FA0821E318FD}"/>
              </a:ext>
            </a:extLst>
          </p:cNvPr>
          <p:cNvSpPr/>
          <p:nvPr/>
        </p:nvSpPr>
        <p:spPr>
          <a:xfrm>
            <a:off x="9254421" y="2237993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71" name="Flèche vers la droite 670">
            <a:extLst>
              <a:ext uri="{FF2B5EF4-FFF2-40B4-BE49-F238E27FC236}">
                <a16:creationId xmlns:a16="http://schemas.microsoft.com/office/drawing/2014/main" id="{34563B44-83D7-3F42-B94C-DC942FABB5A6}"/>
              </a:ext>
            </a:extLst>
          </p:cNvPr>
          <p:cNvSpPr/>
          <p:nvPr/>
        </p:nvSpPr>
        <p:spPr>
          <a:xfrm>
            <a:off x="8388829" y="2559225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2" name="Flèche vers la droite 671">
            <a:extLst>
              <a:ext uri="{FF2B5EF4-FFF2-40B4-BE49-F238E27FC236}">
                <a16:creationId xmlns:a16="http://schemas.microsoft.com/office/drawing/2014/main" id="{8C681354-2CEC-6F49-98D8-D1DE71610B09}"/>
              </a:ext>
            </a:extLst>
          </p:cNvPr>
          <p:cNvSpPr/>
          <p:nvPr/>
        </p:nvSpPr>
        <p:spPr>
          <a:xfrm rot="10800000">
            <a:off x="1113961" y="2362847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3" name="Flèche vers la droite 672">
            <a:extLst>
              <a:ext uri="{FF2B5EF4-FFF2-40B4-BE49-F238E27FC236}">
                <a16:creationId xmlns:a16="http://schemas.microsoft.com/office/drawing/2014/main" id="{5E100113-3723-A741-AA16-D76FC461A66F}"/>
              </a:ext>
            </a:extLst>
          </p:cNvPr>
          <p:cNvSpPr/>
          <p:nvPr/>
        </p:nvSpPr>
        <p:spPr>
          <a:xfrm rot="10800000">
            <a:off x="1006365" y="4214882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59915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95C99-ED55-7A47-9CDF-FE8CB94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92"/>
            <a:ext cx="7886700" cy="457259"/>
          </a:xfrm>
        </p:spPr>
        <p:txBody>
          <a:bodyPr>
            <a:normAutofit fontScale="90000"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Data file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2FA36-B0E1-394F-AD8A-DAA6E8B6A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6216"/>
            <a:ext cx="7886700" cy="2004955"/>
          </a:xfrm>
        </p:spPr>
        <p:txBody>
          <a:bodyPr/>
          <a:lstStyle/>
          <a:p>
            <a:r>
              <a:rPr lang="en-GB" dirty="0"/>
              <a:t>Any format (Near Infra Red Spectrum, Images, Image Archives references, ….)</a:t>
            </a:r>
          </a:p>
          <a:p>
            <a:r>
              <a:rPr lang="en-GB" dirty="0"/>
              <a:t>Mostly tabular</a:t>
            </a:r>
          </a:p>
          <a:p>
            <a:r>
              <a:rPr lang="en-GB" dirty="0"/>
              <a:t>Metadata on each column header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AAD9D-6B42-A047-BDEA-F336762BA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33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9424E-570E-7A47-8E19-0FFA5644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32" y="2731241"/>
            <a:ext cx="12192000" cy="35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2031799" y="565639"/>
            <a:ext cx="246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b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5383B2D-CC12-8547-BA10-0FF5048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Investigation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CB430D-D304-A54B-9554-8264A99D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00" y="1068751"/>
            <a:ext cx="8439428" cy="5268987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Investigations are research programmes with defined aims.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 exist at various scales: e.g. grant-funded programme of work with various published components; a single experiment.</a:t>
            </a:r>
          </a:p>
          <a:p>
            <a:pPr marL="0" indent="0">
              <a:buClr>
                <a:schemeClr val="dk1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=&gt; One investigation holds one to many studies.</a:t>
            </a:r>
          </a:p>
          <a:p>
            <a:pPr marL="0" indent="0">
              <a:buClr>
                <a:schemeClr val="dk1"/>
              </a:buClr>
              <a:buSzPts val="2000"/>
              <a:buNone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similar to the information required for the deposition of a dataset in an archive attached to a DOI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	=&gt;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title, description, associated publications/people, ...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endParaRPr lang="en-GB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</a:t>
            </a:r>
            <a:endParaRPr lang="en-GB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MAIZE [1]: the whole set of multilocal and pluriannual phenotyping experiments constitute the investigation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POPLAR</a:t>
            </a:r>
            <a:r>
              <a:rPr lang="en-GB" sz="2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[2]: the whole set of multilocal measurements over three years constitute the investigation</a:t>
            </a:r>
            <a:endParaRPr lang="en-GB"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3BEDB3-8C62-975A-DED4-48F936F1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595" y="1062553"/>
            <a:ext cx="3016405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b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DA7AF5F-9008-9741-AAF2-A904272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06BC89-A4A4-A84A-8630-43CB4A1C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8753465" cy="5268987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"study" (or experiment)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Comprises a series of assays (or measurements) undertaken to answer a particular biological question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study = one location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all the </a:t>
            </a:r>
            <a:r>
              <a:rPr lang="en-GB" sz="28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informations</a:t>
            </a: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describing the experiment as a whole</a:t>
            </a: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	=&gt; timing, location, statistical design, cultural </a:t>
            </a:r>
            <a:r>
              <a:rPr lang="en-GB" sz="28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pratices</a:t>
            </a: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, etc...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rgbClr val="000000"/>
              </a:buClr>
              <a:buSzPts val="2000"/>
              <a:buNone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</a:t>
            </a:r>
          </a:p>
          <a:p>
            <a:pPr marL="0" indent="0">
              <a:buClr>
                <a:schemeClr val="dk1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 [1] : 29 studies =&gt; 2 years x 7 locations x 2 treatments  (</a:t>
            </a:r>
            <a:r>
              <a:rPr lang="en-GB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2012 rain, </a:t>
            </a:r>
            <a:r>
              <a:rPr lang="en-GB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2013 watered,  …)</a:t>
            </a:r>
          </a:p>
          <a:p>
            <a:pPr marL="0" indent="0">
              <a:buClr>
                <a:schemeClr val="dk1"/>
              </a:buClr>
              <a:buSzPts val="2000"/>
              <a:buNone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 [2] : 6 studies =&gt; 3 locations over 2 years (Ardon_2003-2004, Ardon_2004-2005)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F4829D-0D3E-093D-38E3-AE24AE64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613" y="0"/>
            <a:ext cx="228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5139068" cy="908720"/>
          </a:xfrm>
        </p:spPr>
        <p:txBody>
          <a:bodyPr>
            <a:normAutofit/>
          </a:bodyPr>
          <a:lstStyle/>
          <a:p>
            <a:r>
              <a:rPr lang="fr-FR" dirty="0"/>
              <a:t>MIAPPE v1.1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Poplar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= Trial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FB34B-B982-584C-87D1-A762E7D52625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3AF3A815-9376-0A47-9A44-AB2CD4809439}"/>
              </a:ext>
            </a:extLst>
          </p:cNvPr>
          <p:cNvSpPr txBox="1"/>
          <p:nvPr/>
        </p:nvSpPr>
        <p:spPr>
          <a:xfrm>
            <a:off x="7945860" y="2301883"/>
            <a:ext cx="746929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</a:t>
            </a:r>
            <a:endParaRPr kumimoji="0" sz="17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8728DB96-D4F1-2147-B764-A56B15C34890}"/>
              </a:ext>
            </a:extLst>
          </p:cNvPr>
          <p:cNvSpPr/>
          <p:nvPr/>
        </p:nvSpPr>
        <p:spPr>
          <a:xfrm>
            <a:off x="1562100" y="2204484"/>
            <a:ext cx="6263463" cy="3493240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30BA146-1523-5E41-BED6-14F7554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10" y="3026401"/>
            <a:ext cx="5913080" cy="208643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3DB616F-30A6-5B44-A1DF-7B2A8FEEFE0B}"/>
              </a:ext>
            </a:extLst>
          </p:cNvPr>
          <p:cNvSpPr/>
          <p:nvPr/>
        </p:nvSpPr>
        <p:spPr>
          <a:xfrm>
            <a:off x="1087376" y="5915025"/>
            <a:ext cx="1827274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84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b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173825" y="947224"/>
            <a:ext cx="98391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610226" y="406266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926548" y="3231981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5510994" y="3290218"/>
            <a:ext cx="4382400" cy="1477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MCPD identification system: </a:t>
            </a:r>
            <a:endParaRPr kumimoji="0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80990" marR="0" lvl="0" indent="-38099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Genebank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/Lab + Species + accession number (mandatory)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80990" marR="0" lvl="0" indent="-38099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2640730" y="4152170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847748" y="47686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5489022" y="48141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90" marR="0" lvl="0" indent="-38099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80990" marR="0" lvl="0" indent="-38099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URI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9"/>
          <p:cNvCxnSpPr/>
          <p:nvPr/>
        </p:nvCxnSpPr>
        <p:spPr>
          <a:xfrm>
            <a:off x="2640730" y="5371370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7" name="Google Shape;247;p29"/>
          <p:cNvSpPr txBox="1"/>
          <p:nvPr/>
        </p:nvSpPr>
        <p:spPr>
          <a:xfrm>
            <a:off x="5489022" y="58047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89" marR="0" lvl="0" indent="-38098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80989" marR="0" lvl="0" indent="-380989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BioSample ID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847748" y="58354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5028FF-BDC1-714D-BB23-DA3E7B12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243C90-10E1-484F-8BAE-68569589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00" y="794204"/>
            <a:ext cx="9369382" cy="2574901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Biological material being studied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its source (stock </a:t>
            </a:r>
            <a:r>
              <a:rPr lang="en-GB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gen bank, etc…).</a:t>
            </a:r>
            <a:r>
              <a:rPr lang="en-GB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i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Crucial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for integrating phenotyping data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genomic or genetic data.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Minimal </a:t>
            </a:r>
            <a:r>
              <a:rPr lang="en-GB" sz="22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fields from </a:t>
            </a:r>
            <a:r>
              <a:rPr lang="en-GB" sz="22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Multicrop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Passport Descriptor (MCPD) standard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GPS location for forest tree / in situ material provenance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092099-DD72-53EB-BE5C-E94B2071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259" y="0"/>
            <a:ext cx="1960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28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6754264" cy="908720"/>
          </a:xfrm>
        </p:spPr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93" y="821472"/>
            <a:ext cx="11617291" cy="5001419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Identification</a:t>
            </a:r>
          </a:p>
          <a:p>
            <a:pPr lvl="1"/>
            <a:r>
              <a:rPr lang="fr-FR" dirty="0"/>
              <a:t>Description</a:t>
            </a:r>
          </a:p>
          <a:p>
            <a:r>
              <a:rPr lang="fr-FR" dirty="0"/>
              <a:t>Multi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Passport</a:t>
            </a:r>
            <a:r>
              <a:rPr lang="fr-FR" dirty="0"/>
              <a:t>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FB34B-B982-584C-87D1-A762E7D52625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sp>
        <p:nvSpPr>
          <p:cNvPr id="10" name="Google Shape;228;p28">
            <a:extLst>
              <a:ext uri="{FF2B5EF4-FFF2-40B4-BE49-F238E27FC236}">
                <a16:creationId xmlns:a16="http://schemas.microsoft.com/office/drawing/2014/main" id="{6A483A5B-9B91-2C4F-9B42-8703F94CABC5}"/>
              </a:ext>
            </a:extLst>
          </p:cNvPr>
          <p:cNvSpPr txBox="1"/>
          <p:nvPr/>
        </p:nvSpPr>
        <p:spPr>
          <a:xfrm>
            <a:off x="9030258" y="3180784"/>
            <a:ext cx="1861193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Unit</a:t>
            </a:r>
            <a:endParaRPr kumimoji="0" sz="124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29;p28">
            <a:extLst>
              <a:ext uri="{FF2B5EF4-FFF2-40B4-BE49-F238E27FC236}">
                <a16:creationId xmlns:a16="http://schemas.microsoft.com/office/drawing/2014/main" id="{3F08D6BA-82EA-014D-9EC1-33271614C6E8}"/>
              </a:ext>
            </a:extLst>
          </p:cNvPr>
          <p:cNvSpPr txBox="1"/>
          <p:nvPr/>
        </p:nvSpPr>
        <p:spPr>
          <a:xfrm>
            <a:off x="9639465" y="3973284"/>
            <a:ext cx="937864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  <a:endParaRPr kumimoji="0" sz="177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0;p28">
            <a:extLst>
              <a:ext uri="{FF2B5EF4-FFF2-40B4-BE49-F238E27FC236}">
                <a16:creationId xmlns:a16="http://schemas.microsoft.com/office/drawing/2014/main" id="{260AC1B2-9CF7-D347-A8C9-9A6EBD82992A}"/>
              </a:ext>
            </a:extLst>
          </p:cNvPr>
          <p:cNvSpPr txBox="1"/>
          <p:nvPr/>
        </p:nvSpPr>
        <p:spPr>
          <a:xfrm>
            <a:off x="9444835" y="2490340"/>
            <a:ext cx="2016507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Biological material</a:t>
            </a:r>
            <a:endParaRPr kumimoji="0" sz="17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ED29A34A-4F28-994B-87CA-8D153B157169}"/>
              </a:ext>
            </a:extLst>
          </p:cNvPr>
          <p:cNvSpPr/>
          <p:nvPr/>
        </p:nvSpPr>
        <p:spPr>
          <a:xfrm>
            <a:off x="262269" y="2360428"/>
            <a:ext cx="9084931" cy="3337296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4791DCD-93F7-BC4C-85E7-890668800049}"/>
              </a:ext>
            </a:extLst>
          </p:cNvPr>
          <p:cNvSpPr/>
          <p:nvPr/>
        </p:nvSpPr>
        <p:spPr>
          <a:xfrm>
            <a:off x="0" y="5915025"/>
            <a:ext cx="1152525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E52828-AA26-324D-BF82-DFAD780E2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34"/>
          <a:stretch/>
        </p:blipFill>
        <p:spPr>
          <a:xfrm>
            <a:off x="2988076" y="2755595"/>
            <a:ext cx="3451223" cy="31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8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b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610227" y="455595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73000C-4E81-3F49-ABC5-1ACD94BE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Observed</a:t>
            </a:r>
            <a:r>
              <a:rPr lang="fr-FR" dirty="0"/>
              <a:t> Variable (</a:t>
            </a:r>
            <a:r>
              <a:rPr lang="fr-FR" dirty="0" err="1"/>
              <a:t>Assay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DB98D-D7AC-7445-8FFE-623D4B74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5816301" cy="5268987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Observed Variable (assay)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measurement.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 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Measurement / computation  method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or notation  scale.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Trait: Phenotype or Environment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Crop Ontology Trait Dictionary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trait, </a:t>
            </a:r>
            <a:r>
              <a:rPr lang="en-GB" sz="31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method, scale</a:t>
            </a: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study of Millet </a:t>
            </a:r>
            <a:r>
              <a:rPr lang="en-GB" sz="2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[1] :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level: 20 variables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Genotype/ Study level: 19 variable both phenotype and environment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level: 9 variables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Female flowering days to silking D20deg</a:t>
            </a:r>
          </a:p>
          <a:p>
            <a:pPr lvl="1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Plant height (cm)</a:t>
            </a:r>
          </a:p>
          <a:p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7B27EA3-E2BB-DC48-B959-3FE281F0EA88}"/>
              </a:ext>
            </a:extLst>
          </p:cNvPr>
          <p:cNvGrpSpPr/>
          <p:nvPr/>
        </p:nvGrpSpPr>
        <p:grpSpPr>
          <a:xfrm>
            <a:off x="6096000" y="794204"/>
            <a:ext cx="2497445" cy="4855123"/>
            <a:chOff x="5788732" y="616037"/>
            <a:chExt cx="2497445" cy="485512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F4C7B4D-2147-A642-B8EC-60F3275D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8733" y="616037"/>
              <a:ext cx="2479069" cy="4163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2B47F32-2068-2949-B17B-6F8D64DE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732" y="4779777"/>
              <a:ext cx="2497445" cy="6913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1AF8C20-5D3B-F12E-E242-BEFAD57D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879" y="660081"/>
            <a:ext cx="2806844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4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1241258" y="3227071"/>
            <a:ext cx="9817800" cy="20724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41250" y="823430"/>
            <a:ext cx="94731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indent="-228594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anyone (including yourself) to reuse it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 (who did it, for what purpose, where and how)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76192">
              <a:buClr>
                <a:schemeClr val="dk1"/>
              </a:buClr>
              <a:buSzPts val="2400"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the (automatic) integration with other types of data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Linked data between datasets using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identification of pivot objects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31504" y="3322310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1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631504" y="3831011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2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442754" y="4330422"/>
            <a:ext cx="6335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 = observed marker’s alleles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618410" y="4791118"/>
            <a:ext cx="5037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Climate 1 = climatic data at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4367808" y="3706352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6288021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9409113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10128448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9409113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6"/>
          <p:cNvCxnSpPr/>
          <p:nvPr/>
        </p:nvCxnSpPr>
        <p:spPr>
          <a:xfrm>
            <a:off x="10154517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6288021" y="4197584"/>
            <a:ext cx="864000" cy="228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6"/>
          <p:cNvSpPr txBox="1"/>
          <p:nvPr/>
        </p:nvSpPr>
        <p:spPr>
          <a:xfrm>
            <a:off x="1317450" y="5395429"/>
            <a:ext cx="9473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knowledge discovery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experiment, controlled vocabularies, ontologies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BE4DB5-7F2C-9588-8119-055B0DB2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07" y="9390"/>
            <a:ext cx="10216343" cy="888251"/>
          </a:xfrm>
        </p:spPr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standardize</a:t>
            </a:r>
            <a:r>
              <a:rPr lang="fr-FR" dirty="0"/>
              <a:t> </a:t>
            </a:r>
            <a:r>
              <a:rPr lang="fr-FR" dirty="0" err="1"/>
              <a:t>phenotyping</a:t>
            </a:r>
            <a:r>
              <a:rPr lang="fr-FR" dirty="0"/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399809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167961" cy="568479"/>
          </a:xfrm>
        </p:spPr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533"/>
            <a:ext cx="11617291" cy="5001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Observed</a:t>
            </a:r>
            <a:r>
              <a:rPr lang="fr-FR" sz="2400" dirty="0"/>
              <a:t> Variable: Trait + Method + </a:t>
            </a:r>
            <a:r>
              <a:rPr lang="fr-FR" sz="2400" dirty="0" err="1"/>
              <a:t>Scale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FB34B-B982-584C-87D1-A762E7D52625}" type="slidenum">
              <a:rPr kumimoji="0" lang="fr-FR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7;p28">
            <a:extLst>
              <a:ext uri="{FF2B5EF4-FFF2-40B4-BE49-F238E27FC236}">
                <a16:creationId xmlns:a16="http://schemas.microsoft.com/office/drawing/2014/main" id="{6B232DCB-D21C-4749-B8AD-CB4CB7164BDA}"/>
              </a:ext>
            </a:extLst>
          </p:cNvPr>
          <p:cNvSpPr txBox="1"/>
          <p:nvPr/>
        </p:nvSpPr>
        <p:spPr>
          <a:xfrm>
            <a:off x="7365313" y="3977607"/>
            <a:ext cx="2164695" cy="6292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Assay</a:t>
            </a:r>
            <a:endParaRPr kumimoji="0" sz="17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en-GB" sz="177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(Observed variable)</a:t>
            </a:r>
            <a:endParaRPr kumimoji="0" sz="17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B19BA388-3B1F-E449-AB21-CF5C7EA3CEC4}"/>
              </a:ext>
            </a:extLst>
          </p:cNvPr>
          <p:cNvSpPr/>
          <p:nvPr/>
        </p:nvSpPr>
        <p:spPr>
          <a:xfrm>
            <a:off x="6188149" y="4068726"/>
            <a:ext cx="1177164" cy="1628999"/>
          </a:xfrm>
          <a:prstGeom prst="bentArrow">
            <a:avLst>
              <a:gd name="adj1" fmla="val 8834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148D394-4288-2144-9A83-F148CA62DAA4}"/>
              </a:ext>
            </a:extLst>
          </p:cNvPr>
          <p:cNvGrpSpPr/>
          <p:nvPr/>
        </p:nvGrpSpPr>
        <p:grpSpPr>
          <a:xfrm>
            <a:off x="90691" y="924945"/>
            <a:ext cx="5228512" cy="4772779"/>
            <a:chOff x="93689" y="921877"/>
            <a:chExt cx="3921384" cy="35795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0D57F93-50BA-9D49-AC26-0B675BBE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9" y="921877"/>
              <a:ext cx="3780764" cy="313444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1008D98-34E7-5A40-A746-C769A426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9027" y="1437071"/>
              <a:ext cx="2016046" cy="3064390"/>
            </a:xfrm>
            <a:prstGeom prst="rect">
              <a:avLst/>
            </a:prstGeom>
          </p:spPr>
        </p:pic>
      </p:grp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35D794B-C321-0A47-9F59-F531E2D8491D}"/>
              </a:ext>
            </a:extLst>
          </p:cNvPr>
          <p:cNvSpPr/>
          <p:nvPr/>
        </p:nvSpPr>
        <p:spPr>
          <a:xfrm>
            <a:off x="2916176" y="5933055"/>
            <a:ext cx="9275824" cy="448279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098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4539" y="1005379"/>
            <a:ext cx="2026959" cy="41312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6"/>
          <p:cNvSpPr/>
          <p:nvPr/>
        </p:nvSpPr>
        <p:spPr>
          <a:xfrm>
            <a:off x="1560205" y="831693"/>
            <a:ext cx="2815627" cy="3331675"/>
          </a:xfrm>
          <a:prstGeom prst="can">
            <a:avLst>
              <a:gd name="adj" fmla="val 25000"/>
            </a:avLst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166" y="2467071"/>
            <a:ext cx="1514567" cy="56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642" y="1577307"/>
            <a:ext cx="1514567" cy="47829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6"/>
          <p:cNvSpPr/>
          <p:nvPr/>
        </p:nvSpPr>
        <p:spPr>
          <a:xfrm>
            <a:off x="8369733" y="857185"/>
            <a:ext cx="2815627" cy="3331675"/>
          </a:xfrm>
          <a:prstGeom prst="can">
            <a:avLst>
              <a:gd name="adj" fmla="val 25000"/>
            </a:avLst>
          </a:prstGeom>
          <a:noFill/>
          <a:ln w="28575" cap="flat" cmpd="sng">
            <a:solidFill>
              <a:srgbClr val="008F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8" name="Google Shape;738;p66"/>
          <p:cNvGraphicFramePr/>
          <p:nvPr/>
        </p:nvGraphicFramePr>
        <p:xfrm>
          <a:off x="8735647" y="1615494"/>
          <a:ext cx="2108651" cy="235043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8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Material Source IDs</a:t>
                      </a:r>
                      <a:endParaRPr sz="1300" b="1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Material Source DOI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Material Source latitude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8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Infraspecific name </a:t>
                      </a:r>
                      <a:r>
                        <a:rPr lang="fr-FR" sz="1300"/>
                        <a:t>(Riesling, Chasla, …)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Biological Material ID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Alternate IDs </a:t>
                      </a:r>
                      <a:r>
                        <a:rPr lang="fr-FR" sz="1300"/>
                        <a:t>(project)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39" name="Google Shape;739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3648" y="1635523"/>
            <a:ext cx="1412653" cy="3618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66"/>
          <p:cNvGraphicFramePr/>
          <p:nvPr/>
        </p:nvGraphicFramePr>
        <p:xfrm>
          <a:off x="2061208" y="1615494"/>
          <a:ext cx="2108651" cy="235043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8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Material Source IDs</a:t>
                      </a:r>
                      <a:endParaRPr sz="1300" b="1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Material Source DOI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Material Source latitude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8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Infraspecific name </a:t>
                      </a:r>
                      <a:r>
                        <a:rPr lang="fr-FR" sz="1300"/>
                        <a:t>(Riesling, Chasla, …)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/>
                        <a:t>Biological Material ID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300" b="1"/>
                        <a:t>Alternate IDs </a:t>
                      </a:r>
                      <a:r>
                        <a:rPr lang="fr-FR" sz="1300"/>
                        <a:t>(project)</a:t>
                      </a:r>
                      <a:endParaRPr sz="1500"/>
                    </a:p>
                  </a:txBody>
                  <a:tcPr marL="91451" marR="91451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41" name="Google Shape;74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9211" y="1635523"/>
            <a:ext cx="1412653" cy="3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6"/>
          <p:cNvSpPr txBox="1"/>
          <p:nvPr/>
        </p:nvSpPr>
        <p:spPr>
          <a:xfrm>
            <a:off x="8864080" y="1000758"/>
            <a:ext cx="18517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Phenotyping DB</a:t>
            </a:r>
            <a:endParaRPr sz="1400"/>
          </a:p>
        </p:txBody>
      </p:sp>
      <p:pic>
        <p:nvPicPr>
          <p:cNvPr id="743" name="Google Shape;743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23832" y="4410806"/>
            <a:ext cx="6857849" cy="31800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44" name="Google Shape;744;p66"/>
          <p:cNvSpPr/>
          <p:nvPr/>
        </p:nvSpPr>
        <p:spPr>
          <a:xfrm rot="10800000">
            <a:off x="4169865" y="2106594"/>
            <a:ext cx="4565783" cy="2253767"/>
          </a:xfrm>
          <a:prstGeom prst="leftRightUpArrow">
            <a:avLst>
              <a:gd name="adj1" fmla="val 17810"/>
              <a:gd name="adj2" fmla="val 19535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333" y="2738217"/>
            <a:ext cx="1493017" cy="149301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6"/>
          <p:cNvSpPr txBox="1"/>
          <p:nvPr/>
        </p:nvSpPr>
        <p:spPr>
          <a:xfrm>
            <a:off x="5275362" y="4410806"/>
            <a:ext cx="3967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https://urgi.versailles.inrae.fr/faidare/</a:t>
            </a:r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1322" y="1997389"/>
            <a:ext cx="1225087" cy="27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61321" y="2523023"/>
            <a:ext cx="1379904" cy="32917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6"/>
          <p:cNvSpPr txBox="1"/>
          <p:nvPr/>
        </p:nvSpPr>
        <p:spPr>
          <a:xfrm>
            <a:off x="746604" y="5047461"/>
            <a:ext cx="22772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data discovery portals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itre 3">
            <a:extLst>
              <a:ext uri="{FF2B5EF4-FFF2-40B4-BE49-F238E27FC236}">
                <a16:creationId xmlns:a16="http://schemas.microsoft.com/office/drawing/2014/main" id="{B7D18FA1-683D-02D9-8079-8AAC1C8F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7" y="77903"/>
            <a:ext cx="10216343" cy="61138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rbel"/>
                <a:ea typeface="Corbel"/>
                <a:cs typeface="Corbel"/>
                <a:sym typeface="Corbel"/>
              </a:rPr>
              <a:t>Data </a:t>
            </a:r>
            <a:r>
              <a:rPr lang="fr-FR" dirty="0" err="1">
                <a:latin typeface="Corbel"/>
                <a:ea typeface="Corbel"/>
                <a:cs typeface="Corbel"/>
                <a:sym typeface="Corbel"/>
              </a:rPr>
              <a:t>Integration</a:t>
            </a:r>
            <a:r>
              <a:rPr lang="fr-FR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dirty="0" err="1">
                <a:latin typeface="Corbel"/>
                <a:ea typeface="Corbel"/>
                <a:cs typeface="Corbel"/>
                <a:sym typeface="Corbel"/>
              </a:rPr>
              <a:t>between</a:t>
            </a:r>
            <a:r>
              <a:rPr lang="fr-FR" dirty="0">
                <a:latin typeface="Corbel"/>
                <a:ea typeface="Corbel"/>
                <a:cs typeface="Corbel"/>
                <a:sym typeface="Corbel"/>
              </a:rPr>
              <a:t> silos, </a:t>
            </a:r>
            <a:r>
              <a:rPr lang="fr-FR" dirty="0" err="1">
                <a:latin typeface="Corbel"/>
                <a:ea typeface="Corbel"/>
                <a:cs typeface="Corbel"/>
                <a:sym typeface="Corbel"/>
              </a:rPr>
              <a:t>From</a:t>
            </a:r>
            <a:r>
              <a:rPr lang="fr-FR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-FR" dirty="0" err="1">
                <a:latin typeface="Corbel"/>
                <a:ea typeface="Corbel"/>
                <a:cs typeface="Corbel"/>
                <a:sym typeface="Corbel"/>
              </a:rPr>
              <a:t>Phenotyping</a:t>
            </a:r>
            <a:r>
              <a:rPr lang="fr-FR" dirty="0">
                <a:latin typeface="Corbel"/>
                <a:ea typeface="Corbel"/>
                <a:cs typeface="Corbel"/>
                <a:sym typeface="Corbel"/>
              </a:rPr>
              <a:t> to </a:t>
            </a:r>
            <a:r>
              <a:rPr lang="fr-FR" dirty="0" err="1">
                <a:latin typeface="Corbel"/>
                <a:ea typeface="Corbel"/>
                <a:cs typeface="Corbel"/>
                <a:sym typeface="Corbel"/>
              </a:rPr>
              <a:t>Genotyping</a:t>
            </a:r>
            <a:endParaRPr lang="fr-F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4;p41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D6CD8730-5C15-9841-A45A-D27B45EE53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925" y="5789248"/>
            <a:ext cx="1698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427;p41">
            <a:extLst>
              <a:ext uri="{FF2B5EF4-FFF2-40B4-BE49-F238E27FC236}">
                <a16:creationId xmlns:a16="http://schemas.microsoft.com/office/drawing/2014/main" id="{E5D21F75-92CF-1946-97DD-A2599DD523E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2048" y="4666592"/>
            <a:ext cx="10826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429;p41" descr="http://www.cropontology.org/images/bioversity_LD.jpg">
            <a:extLst>
              <a:ext uri="{FF2B5EF4-FFF2-40B4-BE49-F238E27FC236}">
                <a16:creationId xmlns:a16="http://schemas.microsoft.com/office/drawing/2014/main" id="{062E91BA-1B3C-2041-A641-6AEE3CC6208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2158" y="5403795"/>
            <a:ext cx="95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CD87108A-19DF-EE4A-9889-2CA75744C9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4800" y="5260978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431;p41" descr="b43b7095-e452-482a-8969-fed9a50393a8_WUR_RGB_standard.png">
            <a:extLst>
              <a:ext uri="{FF2B5EF4-FFF2-40B4-BE49-F238E27FC236}">
                <a16:creationId xmlns:a16="http://schemas.microsoft.com/office/drawing/2014/main" id="{82514630-A10C-C541-9519-1E96FEC2FB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4093" y="4726366"/>
            <a:ext cx="2246312" cy="4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oogle Shape;432;p41" descr="IBET.png">
            <a:extLst>
              <a:ext uri="{FF2B5EF4-FFF2-40B4-BE49-F238E27FC236}">
                <a16:creationId xmlns:a16="http://schemas.microsoft.com/office/drawing/2014/main" id="{AAE7463D-2C64-9D49-A1D2-1881E916585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7" y="5590908"/>
            <a:ext cx="13065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433;p41" descr="logo-cirad.jpg">
            <a:extLst>
              <a:ext uri="{FF2B5EF4-FFF2-40B4-BE49-F238E27FC236}">
                <a16:creationId xmlns:a16="http://schemas.microsoft.com/office/drawing/2014/main" id="{B9127BDC-C4A3-7148-8D3B-6AC84A7D01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4134" y="5556758"/>
            <a:ext cx="18002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434;p41" descr="Logo.png">
            <a:extLst>
              <a:ext uri="{FF2B5EF4-FFF2-40B4-BE49-F238E27FC236}">
                <a16:creationId xmlns:a16="http://schemas.microsoft.com/office/drawing/2014/main" id="{044542FA-D8D6-C14E-A186-FD078E6193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7277" y="5137154"/>
            <a:ext cx="917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oogle Shape;435;p41" descr="EMBL_EBI-logo.png">
            <a:extLst>
              <a:ext uri="{FF2B5EF4-FFF2-40B4-BE49-F238E27FC236}">
                <a16:creationId xmlns:a16="http://schemas.microsoft.com/office/drawing/2014/main" id="{8C73A216-619E-354B-9484-BCDF476757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787" y="5548981"/>
            <a:ext cx="1611312" cy="50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436;p41" descr="1200px-Earlham_Institute_logo.png">
            <a:extLst>
              <a:ext uri="{FF2B5EF4-FFF2-40B4-BE49-F238E27FC236}">
                <a16:creationId xmlns:a16="http://schemas.microsoft.com/office/drawing/2014/main" id="{CEB87B3D-B6EE-5B4B-A7DC-6F57A5BF0F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4920" y="6351964"/>
            <a:ext cx="11239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437;p41" descr="r1591_9_logo_nib-2.jpg">
            <a:extLst>
              <a:ext uri="{FF2B5EF4-FFF2-40B4-BE49-F238E27FC236}">
                <a16:creationId xmlns:a16="http://schemas.microsoft.com/office/drawing/2014/main" id="{CC704618-B311-DC4C-9CB4-968D59135EA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868" y="5121279"/>
            <a:ext cx="12160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oogle Shape;439;p41">
            <a:extLst>
              <a:ext uri="{FF2B5EF4-FFF2-40B4-BE49-F238E27FC236}">
                <a16:creationId xmlns:a16="http://schemas.microsoft.com/office/drawing/2014/main" id="{2531D6E3-9C25-E845-9C69-9786E78339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496" y="4584792"/>
            <a:ext cx="8810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oogle Shape;442;p41" descr="ttp://pages.igc.gulbenkian.pt/pgcd/files/site_img/Logo_igc.png">
            <a:extLst>
              <a:ext uri="{FF2B5EF4-FFF2-40B4-BE49-F238E27FC236}">
                <a16:creationId xmlns:a16="http://schemas.microsoft.com/office/drawing/2014/main" id="{F917BD64-8111-E041-910F-088C6A6A616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981" y="6173554"/>
            <a:ext cx="1571625" cy="6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oogle Shape;443;p41">
            <a:extLst>
              <a:ext uri="{FF2B5EF4-FFF2-40B4-BE49-F238E27FC236}">
                <a16:creationId xmlns:a16="http://schemas.microsoft.com/office/drawing/2014/main" id="{BEEFA5AC-6A25-D147-9FEE-9F0C9254D6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975" y="6088381"/>
            <a:ext cx="663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oogle Shape;444;p41">
            <a:extLst>
              <a:ext uri="{FF2B5EF4-FFF2-40B4-BE49-F238E27FC236}">
                <a16:creationId xmlns:a16="http://schemas.microsoft.com/office/drawing/2014/main" id="{AB1B1833-6E70-FA49-9638-27E5C9A442B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405" y="4666592"/>
            <a:ext cx="1481139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oogle Shape;446;p41">
            <a:extLst>
              <a:ext uri="{FF2B5EF4-FFF2-40B4-BE49-F238E27FC236}">
                <a16:creationId xmlns:a16="http://schemas.microsoft.com/office/drawing/2014/main" id="{D3C63C5A-7EF9-5D4A-939A-6021544B4C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998" y="6073939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oogle Shape;447;p41" descr="link to homepage">
            <a:extLst>
              <a:ext uri="{FF2B5EF4-FFF2-40B4-BE49-F238E27FC236}">
                <a16:creationId xmlns:a16="http://schemas.microsoft.com/office/drawing/2014/main" id="{AF941B41-134B-7044-8BB9-152F5ECE01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042" y="6029863"/>
            <a:ext cx="140811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C93001A6-55FA-5A4D-A190-EA9C7C1C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830" y="5389688"/>
            <a:ext cx="1763534" cy="2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CB78A14-0EEA-DD48-9EB7-CEF1E1C0468B}"/>
              </a:ext>
            </a:extLst>
          </p:cNvPr>
          <p:cNvSpPr txBox="1"/>
          <p:nvPr/>
        </p:nvSpPr>
        <p:spPr>
          <a:xfrm>
            <a:off x="-3578" y="843596"/>
            <a:ext cx="4331253" cy="14157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b="1" u="sng" dirty="0"/>
              <a:t>Elixir Plant </a:t>
            </a:r>
            <a:r>
              <a:rPr lang="fr-FR" sz="1600" b="1" u="sng" dirty="0" err="1"/>
              <a:t>community</a:t>
            </a:r>
            <a:r>
              <a:rPr lang="fr-FR" sz="1600" b="1" u="sng" dirty="0"/>
              <a:t> &amp; </a:t>
            </a:r>
            <a:r>
              <a:rPr lang="fr-FR" sz="1600" b="1" u="sng" dirty="0" err="1"/>
              <a:t>platforms</a:t>
            </a:r>
            <a:endParaRPr lang="fr-FR" sz="1600" b="1" u="sng" dirty="0"/>
          </a:p>
          <a:p>
            <a:r>
              <a:rPr lang="fr-FR" sz="1400" dirty="0" err="1"/>
              <a:t>Beier</a:t>
            </a:r>
            <a:r>
              <a:rPr lang="fr-FR" sz="1400" dirty="0"/>
              <a:t> S., Gruden C., Pommier C., Coppens F, </a:t>
            </a:r>
            <a:r>
              <a:rPr lang="fr-FR" sz="1400" dirty="0" err="1"/>
              <a:t>Scholz</a:t>
            </a:r>
            <a:r>
              <a:rPr lang="fr-FR" sz="1400" dirty="0"/>
              <a:t> U., Lange M., Contreras B., Adam </a:t>
            </a:r>
            <a:r>
              <a:rPr lang="fr-FR" sz="1400" dirty="0" err="1"/>
              <a:t>Blondon</a:t>
            </a:r>
            <a:r>
              <a:rPr lang="fr-FR" sz="1400" dirty="0"/>
              <a:t> AF, Faria D, Chavez I, Miguel C, </a:t>
            </a:r>
            <a:r>
              <a:rPr lang="fr-FR" sz="1400" dirty="0" err="1"/>
              <a:t>Droedsbek</a:t>
            </a:r>
            <a:r>
              <a:rPr lang="fr-FR" sz="1400" dirty="0"/>
              <a:t> B, </a:t>
            </a:r>
            <a:r>
              <a:rPr lang="fr-FR" sz="1400" dirty="0" err="1"/>
              <a:t>Finkers</a:t>
            </a:r>
            <a:r>
              <a:rPr lang="fr-FR" sz="1400" dirty="0"/>
              <a:t> R, </a:t>
            </a:r>
            <a:r>
              <a:rPr lang="fr-FR" sz="1400" dirty="0" err="1"/>
              <a:t>Papoutsoglou</a:t>
            </a:r>
            <a:r>
              <a:rPr lang="fr-FR" sz="1400" dirty="0"/>
              <a:t> E, </a:t>
            </a:r>
            <a:r>
              <a:rPr lang="fr-FR" sz="1400" dirty="0" err="1"/>
              <a:t>Olster</a:t>
            </a:r>
            <a:r>
              <a:rPr lang="fr-FR" sz="1400" dirty="0"/>
              <a:t> R, </a:t>
            </a:r>
            <a:r>
              <a:rPr lang="fr-FR" sz="1400" dirty="0" err="1"/>
              <a:t>Ramsak</a:t>
            </a:r>
            <a:r>
              <a:rPr lang="fr-FR" sz="1400" dirty="0"/>
              <a:t> Z, …</a:t>
            </a:r>
          </a:p>
          <a:p>
            <a:endParaRPr lang="fr-FR" sz="1400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C81625FB-A03F-D549-BA2F-9C78501C78E7}"/>
              </a:ext>
            </a:extLst>
          </p:cNvPr>
          <p:cNvSpPr txBox="1">
            <a:spLocks/>
          </p:cNvSpPr>
          <p:nvPr/>
        </p:nvSpPr>
        <p:spPr>
          <a:xfrm>
            <a:off x="7863411" y="893581"/>
            <a:ext cx="4188451" cy="115828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AGENT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 Stein (IPK,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P. Kersey (RBGK),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(INRAE), S. Weise (IPK), C.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Pommier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(INRAE), M. Lange (IPK), R.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Finkers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(WUR),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Destin (INRAE)</a:t>
            </a:r>
          </a:p>
        </p:txBody>
      </p:sp>
      <p:pic>
        <p:nvPicPr>
          <p:cNvPr id="32" name="Google Shape;259;p27">
            <a:extLst>
              <a:ext uri="{FF2B5EF4-FFF2-40B4-BE49-F238E27FC236}">
                <a16:creationId xmlns:a16="http://schemas.microsoft.com/office/drawing/2014/main" id="{1D8D462C-1980-DB4A-81A0-0F4349FC7B38}"/>
              </a:ext>
            </a:extLst>
          </p:cNvPr>
          <p:cNvPicPr preferRelativeResize="0"/>
          <p:nvPr/>
        </p:nvPicPr>
        <p:blipFill>
          <a:blip r:embed="rId2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5368" y="833529"/>
            <a:ext cx="1181767" cy="38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01041D6-4672-EB47-B5F6-7E1BDBC12007}"/>
              </a:ext>
            </a:extLst>
          </p:cNvPr>
          <p:cNvSpPr txBox="1"/>
          <p:nvPr/>
        </p:nvSpPr>
        <p:spPr>
          <a:xfrm>
            <a:off x="4102430" y="2150873"/>
            <a:ext cx="5100213" cy="1723549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MIAPPE </a:t>
            </a:r>
            <a:r>
              <a:rPr lang="fr-FR" b="1" u="sng" dirty="0" err="1"/>
              <a:t>community</a:t>
            </a:r>
            <a:endParaRPr lang="fr-FR" b="1" u="sng" dirty="0"/>
          </a:p>
          <a:p>
            <a:r>
              <a:rPr lang="fr-FR" sz="1400" dirty="0"/>
              <a:t>ELIXIR Plant </a:t>
            </a:r>
            <a:r>
              <a:rPr lang="fr-FR" sz="1400" dirty="0" err="1"/>
              <a:t>Community</a:t>
            </a:r>
            <a:r>
              <a:rPr lang="fr-FR" sz="1400" dirty="0"/>
              <a:t>,</a:t>
            </a:r>
          </a:p>
          <a:p>
            <a:r>
              <a:rPr lang="fr-FR" sz="1400" dirty="0" err="1"/>
              <a:t>Krajewsky</a:t>
            </a:r>
            <a:r>
              <a:rPr lang="fr-FR" sz="1400" dirty="0"/>
              <a:t> P, </a:t>
            </a:r>
            <a:r>
              <a:rPr lang="fr-FR" sz="1400" dirty="0" err="1"/>
              <a:t>Cwiek</a:t>
            </a:r>
            <a:r>
              <a:rPr lang="fr-FR" sz="1400" dirty="0"/>
              <a:t> H, Tardieu F, </a:t>
            </a:r>
            <a:r>
              <a:rPr lang="fr-FR" sz="1400" dirty="0" err="1"/>
              <a:t>Usadel</a:t>
            </a:r>
            <a:r>
              <a:rPr lang="fr-FR" sz="1400" dirty="0"/>
              <a:t> B, </a:t>
            </a:r>
            <a:r>
              <a:rPr lang="fr-FR" sz="1400" dirty="0" err="1"/>
              <a:t>Arend</a:t>
            </a:r>
            <a:r>
              <a:rPr lang="fr-FR" sz="1400" dirty="0"/>
              <a:t> D, Arnaud E, Junker A, King G, Laporte MA, </a:t>
            </a:r>
            <a:r>
              <a:rPr lang="fr-FR" sz="1400" dirty="0" err="1"/>
              <a:t>Poorter</a:t>
            </a:r>
            <a:r>
              <a:rPr lang="fr-FR" sz="1400" dirty="0"/>
              <a:t> H, </a:t>
            </a:r>
            <a:r>
              <a:rPr lang="fr-FR" sz="1400" dirty="0" err="1"/>
              <a:t>Reif</a:t>
            </a:r>
            <a:r>
              <a:rPr lang="fr-FR" sz="1400" dirty="0"/>
              <a:t> J, Rocca-Serra P, </a:t>
            </a:r>
            <a:r>
              <a:rPr lang="fr-FR" sz="1400" dirty="0" err="1"/>
              <a:t>Sansone</a:t>
            </a:r>
            <a:r>
              <a:rPr lang="fr-FR" sz="1400" dirty="0"/>
              <a:t> SA,  </a:t>
            </a:r>
            <a:r>
              <a:rPr lang="fr-FR" sz="1400" dirty="0" err="1"/>
              <a:t>Kersey</a:t>
            </a:r>
            <a:r>
              <a:rPr lang="fr-FR" sz="1400" dirty="0"/>
              <a:t> P,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AAC2B46-A388-9849-8092-AA10D40A15D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462" y="777907"/>
            <a:ext cx="661328" cy="565646"/>
          </a:xfrm>
          <a:prstGeom prst="rect">
            <a:avLst/>
          </a:prstGeom>
        </p:spPr>
      </p:pic>
      <p:pic>
        <p:nvPicPr>
          <p:cNvPr id="30" name="Google Shape;201;p23">
            <a:extLst>
              <a:ext uri="{FF2B5EF4-FFF2-40B4-BE49-F238E27FC236}">
                <a16:creationId xmlns:a16="http://schemas.microsoft.com/office/drawing/2014/main" id="{3A666591-DDEF-F445-8B00-6AB923DE28AC}"/>
              </a:ext>
            </a:extLst>
          </p:cNvPr>
          <p:cNvPicPr preferRelativeResize="0"/>
          <p:nvPr/>
        </p:nvPicPr>
        <p:blipFill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502" y="2146672"/>
            <a:ext cx="1412653" cy="36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 descr="elixir_1_RZ_mac.eps">
            <a:extLst>
              <a:ext uri="{FF2B5EF4-FFF2-40B4-BE49-F238E27FC236}">
                <a16:creationId xmlns:a16="http://schemas.microsoft.com/office/drawing/2014/main" id="{C8C74919-0F50-CC47-9D14-0F3A99039E54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9" y="339459"/>
            <a:ext cx="997435" cy="71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CEE0D5-565F-AE4C-9791-98D670937AB0}"/>
              </a:ext>
            </a:extLst>
          </p:cNvPr>
          <p:cNvSpPr/>
          <p:nvPr/>
        </p:nvSpPr>
        <p:spPr>
          <a:xfrm>
            <a:off x="16211" y="2397121"/>
            <a:ext cx="351594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u="sng" dirty="0" err="1"/>
              <a:t>Crop</a:t>
            </a:r>
            <a:r>
              <a:rPr lang="fr-FR" b="1" u="sng" dirty="0"/>
              <a:t> </a:t>
            </a:r>
            <a:r>
              <a:rPr lang="fr-FR" b="1" u="sng" dirty="0" err="1"/>
              <a:t>Ontology</a:t>
            </a:r>
            <a:endParaRPr lang="fr-FR" b="1" u="sng" dirty="0"/>
          </a:p>
          <a:p>
            <a:r>
              <a:rPr lang="fr-FR" sz="1400" dirty="0"/>
              <a:t>Arnaud E, Laporte MA, …</a:t>
            </a:r>
          </a:p>
        </p:txBody>
      </p:sp>
      <p:pic>
        <p:nvPicPr>
          <p:cNvPr id="34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207955BE-1DEF-B44D-BE95-2E86D094BF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775" y="2294316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30F994B-B207-5F4D-8F70-9E05BC8CBAF6}"/>
              </a:ext>
            </a:extLst>
          </p:cNvPr>
          <p:cNvSpPr txBox="1"/>
          <p:nvPr/>
        </p:nvSpPr>
        <p:spPr>
          <a:xfrm>
            <a:off x="56374" y="3415587"/>
            <a:ext cx="3928270" cy="129266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Emphasis</a:t>
            </a:r>
          </a:p>
          <a:p>
            <a:r>
              <a:rPr lang="fr-FR" sz="1400" dirty="0"/>
              <a:t>Tardieu F, </a:t>
            </a:r>
            <a:r>
              <a:rPr lang="fr-FR" sz="1400" dirty="0" err="1"/>
              <a:t>Usadel</a:t>
            </a:r>
            <a:r>
              <a:rPr lang="fr-FR" sz="1400" dirty="0"/>
              <a:t> B, </a:t>
            </a:r>
            <a:r>
              <a:rPr lang="fr-FR" sz="1400" dirty="0" err="1"/>
              <a:t>Arend</a:t>
            </a:r>
            <a:r>
              <a:rPr lang="fr-FR" sz="1400" dirty="0"/>
              <a:t> D, Junker A, </a:t>
            </a:r>
            <a:r>
              <a:rPr lang="fr-FR" sz="1400" dirty="0" err="1"/>
              <a:t>Poorter</a:t>
            </a:r>
            <a:r>
              <a:rPr lang="fr-FR" sz="1400" dirty="0"/>
              <a:t> H, Neveu P, </a:t>
            </a:r>
            <a:r>
              <a:rPr lang="fr-FR" sz="1400" dirty="0" err="1"/>
              <a:t>Pierushka</a:t>
            </a:r>
            <a:r>
              <a:rPr lang="fr-FR" sz="1400" dirty="0"/>
              <a:t> R, </a:t>
            </a:r>
            <a:r>
              <a:rPr lang="fr-FR" sz="1400" dirty="0" err="1"/>
              <a:t>Shur</a:t>
            </a:r>
            <a:r>
              <a:rPr lang="fr-FR" sz="1400" dirty="0"/>
              <a:t> U…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E46D299E-7F22-CE4D-AB75-52C2A8D6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573" y="3152644"/>
            <a:ext cx="1873859" cy="26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45F6EDCA-C969-8444-9003-ADF32EF7E674}"/>
              </a:ext>
            </a:extLst>
          </p:cNvPr>
          <p:cNvSpPr txBox="1"/>
          <p:nvPr/>
        </p:nvSpPr>
        <p:spPr>
          <a:xfrm>
            <a:off x="9690099" y="2580136"/>
            <a:ext cx="2450801" cy="12926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 err="1"/>
              <a:t>Breeding</a:t>
            </a:r>
            <a:r>
              <a:rPr lang="fr-FR" b="1" u="sng" dirty="0"/>
              <a:t> API</a:t>
            </a:r>
          </a:p>
          <a:p>
            <a:r>
              <a:rPr lang="fr-FR" sz="1400" dirty="0" err="1"/>
              <a:t>Selby</a:t>
            </a:r>
            <a:r>
              <a:rPr lang="fr-FR" sz="1400" dirty="0"/>
              <a:t> P, Mueller L, Robbins K, </a:t>
            </a:r>
            <a:r>
              <a:rPr lang="fr-FR" sz="1400" dirty="0" err="1"/>
              <a:t>Backlund</a:t>
            </a:r>
            <a:r>
              <a:rPr lang="fr-FR" sz="1400" dirty="0"/>
              <a:t> JE, … ,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18" name="Google Shape;441;p41" descr="brapi_logo.png">
            <a:extLst>
              <a:ext uri="{FF2B5EF4-FFF2-40B4-BE49-F238E27FC236}">
                <a16:creationId xmlns:a16="http://schemas.microsoft.com/office/drawing/2014/main" id="{553A730D-6399-5D4D-9CC0-6FA97479862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646" y="2403121"/>
            <a:ext cx="1294215" cy="19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6624154-4FDC-904C-A2CE-893DDE3C16F5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0584" y="4868619"/>
            <a:ext cx="661328" cy="565646"/>
          </a:xfrm>
          <a:prstGeom prst="rect">
            <a:avLst/>
          </a:prstGeom>
        </p:spPr>
      </p:pic>
      <p:pic>
        <p:nvPicPr>
          <p:cNvPr id="39" name="Picture 4" descr="elixir_1_RZ_mac.eps">
            <a:extLst>
              <a:ext uri="{FF2B5EF4-FFF2-40B4-BE49-F238E27FC236}">
                <a16:creationId xmlns:a16="http://schemas.microsoft.com/office/drawing/2014/main" id="{5B9A796D-B442-5F49-B6A3-FE0D1071486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5208" y="4234233"/>
            <a:ext cx="997435" cy="71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oogle Shape;441;p41" descr="brapi_logo.png">
            <a:extLst>
              <a:ext uri="{FF2B5EF4-FFF2-40B4-BE49-F238E27FC236}">
                <a16:creationId xmlns:a16="http://schemas.microsoft.com/office/drawing/2014/main" id="{4AF78234-EEEC-4E45-AE39-D184E55037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4425" y="3979167"/>
            <a:ext cx="1742129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09C9C3FF-CA8F-2D8D-E9CF-591AD8D820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86" y="3954473"/>
            <a:ext cx="2286000" cy="897255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B9A085A-3D55-AA3F-EF06-D31388643FF8}"/>
              </a:ext>
            </a:extLst>
          </p:cNvPr>
          <p:cNvSpPr txBox="1"/>
          <p:nvPr/>
        </p:nvSpPr>
        <p:spPr>
          <a:xfrm>
            <a:off x="3244723" y="8419"/>
            <a:ext cx="5150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i="1" u="sng" dirty="0">
                <a:latin typeface="Corbel" panose="020B0503020204020204" pitchFamily="34" charset="0"/>
                <a:cs typeface="Adelle Sans Devanagari Extrabold" panose="02000503000000020004" pitchFamily="2" charset="-78"/>
              </a:rPr>
              <a:t>Acknowledgments</a:t>
            </a:r>
            <a:endParaRPr lang="en-GB" sz="4800" b="1" i="1" u="sng" dirty="0">
              <a:latin typeface="Corbel" panose="020B0503020204020204" pitchFamily="34" charset="0"/>
              <a:cs typeface="Adelle Sans Devanagari Extrabol" panose="02000503000000020004" pitchFamily="2" charset="-7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04BF84E-87D9-44F4-AA24-825D16CC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Questions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6DDC33-2354-4D22-98C7-F34728EA7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32A8EF85-D2F2-4819-AF85-EDC47BAF506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98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 txBox="1">
            <a:spLocks/>
          </p:cNvSpPr>
          <p:nvPr/>
        </p:nvSpPr>
        <p:spPr bwMode="auto">
          <a:xfrm>
            <a:off x="1410901" y="153801"/>
            <a:ext cx="944119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fr-FR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9604" y="1652802"/>
            <a:ext cx="7079153" cy="2016225"/>
            <a:chOff x="531903" y="1239601"/>
            <a:chExt cx="5309365" cy="151216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1903" y="1239601"/>
              <a:ext cx="3538086" cy="15121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9441" y="1491318"/>
              <a:ext cx="1441827" cy="998599"/>
            </a:xfrm>
            <a:prstGeom prst="rect">
              <a:avLst/>
            </a:prstGeom>
          </p:spPr>
        </p:pic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DD7AFB69-0D04-B649-9C07-EFD6083A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Europe open </a:t>
            </a:r>
            <a:r>
              <a:rPr lang="fr-FR" dirty="0" err="1"/>
              <a:t>access</a:t>
            </a:r>
            <a:r>
              <a:rPr lang="fr-FR" dirty="0"/>
              <a:t> and </a:t>
            </a:r>
            <a:r>
              <a:rPr lang="fr-FR" dirty="0" err="1"/>
              <a:t>interoperability</a:t>
            </a:r>
            <a:r>
              <a:rPr lang="fr-FR" dirty="0"/>
              <a:t> </a:t>
            </a:r>
            <a:r>
              <a:rPr lang="fr-FR" dirty="0" err="1"/>
              <a:t>policy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36FA59-C5C8-464B-A872-DE5910AEDFAD}"/>
              </a:ext>
            </a:extLst>
          </p:cNvPr>
          <p:cNvSpPr txBox="1"/>
          <p:nvPr/>
        </p:nvSpPr>
        <p:spPr>
          <a:xfrm>
            <a:off x="125118" y="889375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r>
              <a:rPr lang="fr-FR" dirty="0"/>
              <a:t>Open Access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B64930-0841-7F49-A16F-7CFE4BA6419B}"/>
              </a:ext>
            </a:extLst>
          </p:cNvPr>
          <p:cNvSpPr txBox="1"/>
          <p:nvPr/>
        </p:nvSpPr>
        <p:spPr>
          <a:xfrm>
            <a:off x="5511159" y="925361"/>
            <a:ext cx="1456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FAIR</a:t>
            </a:r>
          </a:p>
        </p:txBody>
      </p:sp>
      <p:sp>
        <p:nvSpPr>
          <p:cNvPr id="7" name="Cadre national PNSO2 (Open Data)…">
            <a:extLst>
              <a:ext uri="{FF2B5EF4-FFF2-40B4-BE49-F238E27FC236}">
                <a16:creationId xmlns:a16="http://schemas.microsoft.com/office/drawing/2014/main" id="{E9A896B0-C775-93F5-4383-F2314E2CF437}"/>
              </a:ext>
            </a:extLst>
          </p:cNvPr>
          <p:cNvSpPr txBox="1">
            <a:spLocks/>
          </p:cNvSpPr>
          <p:nvPr/>
        </p:nvSpPr>
        <p:spPr bwMode="auto">
          <a:xfrm>
            <a:off x="9604" y="4144692"/>
            <a:ext cx="11977451" cy="1494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A3A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/>
              <a:t>Cadre national PNSO2 (Open Data)</a:t>
            </a:r>
          </a:p>
          <a:p>
            <a:pPr>
              <a:defRPr/>
            </a:pPr>
            <a:r>
              <a:rPr lang="fr-FR" dirty="0"/>
              <a:t>Décret Décembre 2021 (Données brutes préservées)</a:t>
            </a:r>
          </a:p>
          <a:p>
            <a:pPr>
              <a:defRPr/>
            </a:pPr>
            <a:r>
              <a:rPr lang="fr-FR" dirty="0"/>
              <a:t>Projets Européens: WP en support du plan de gestion des données (FAIR Compliant) </a:t>
            </a:r>
          </a:p>
          <a:p>
            <a:pPr>
              <a:defRPr/>
            </a:pPr>
            <a:r>
              <a:rPr lang="fr-FR" dirty="0"/>
              <a:t>Création de valeur</a:t>
            </a:r>
          </a:p>
        </p:txBody>
      </p:sp>
      <p:pic>
        <p:nvPicPr>
          <p:cNvPr id="9" name="Cost_FAIR.png" descr="Cost_FAIR.png">
            <a:extLst>
              <a:ext uri="{FF2B5EF4-FFF2-40B4-BE49-F238E27FC236}">
                <a16:creationId xmlns:a16="http://schemas.microsoft.com/office/drawing/2014/main" id="{549182F7-3E60-CD66-0749-D244A4E2B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751947" y="925361"/>
            <a:ext cx="4201460" cy="40096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37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32221 0.379539" pathEditMode="relative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E8E94E2-A0FF-B94E-8B3E-1FC707C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FAIR Data </a:t>
            </a:r>
            <a:r>
              <a:rPr lang="fr-FR" dirty="0" err="1"/>
              <a:t>Principles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4AE5002-4549-4A42-88AE-2399F6E9E20F}"/>
              </a:ext>
            </a:extLst>
          </p:cNvPr>
          <p:cNvGrpSpPr/>
          <p:nvPr/>
        </p:nvGrpSpPr>
        <p:grpSpPr>
          <a:xfrm>
            <a:off x="1484075" y="791407"/>
            <a:ext cx="9037027" cy="7053226"/>
            <a:chOff x="2648002" y="1056208"/>
            <a:chExt cx="9037027" cy="7053226"/>
          </a:xfrm>
        </p:grpSpPr>
        <p:grpSp>
          <p:nvGrpSpPr>
            <p:cNvPr id="18" name="Groupe 17"/>
            <p:cNvGrpSpPr/>
            <p:nvPr/>
          </p:nvGrpSpPr>
          <p:grpSpPr>
            <a:xfrm>
              <a:off x="2648002" y="1056208"/>
              <a:ext cx="9037027" cy="3258699"/>
              <a:chOff x="1978930" y="677068"/>
              <a:chExt cx="8238245" cy="3258699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930" y="677068"/>
                <a:ext cx="8238245" cy="3222558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231922" y="865240"/>
                <a:ext cx="2106373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483726" y="3357910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781322" y="3249613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655687" y="3304027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634174" y="3487710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3" t="7391" r="7176"/>
            <a:stretch/>
          </p:blipFill>
          <p:spPr>
            <a:xfrm>
              <a:off x="9900196" y="3957743"/>
              <a:ext cx="1248699" cy="13851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6494" r="6475"/>
            <a:stretch/>
          </p:blipFill>
          <p:spPr>
            <a:xfrm>
              <a:off x="7834631" y="3961812"/>
              <a:ext cx="1238865" cy="1398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" t="7208" r="5351"/>
            <a:stretch/>
          </p:blipFill>
          <p:spPr>
            <a:xfrm>
              <a:off x="5708699" y="3991140"/>
              <a:ext cx="1248696" cy="13878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1" t="8213" r="7309"/>
            <a:stretch/>
          </p:blipFill>
          <p:spPr>
            <a:xfrm>
              <a:off x="3513665" y="3991141"/>
              <a:ext cx="1238865" cy="13728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559F0A00-3AFC-C748-85EE-2C0B565B7D04}"/>
                </a:ext>
              </a:extLst>
            </p:cNvPr>
            <p:cNvSpPr txBox="1">
              <a:spLocks/>
            </p:cNvSpPr>
            <p:nvPr/>
          </p:nvSpPr>
          <p:spPr>
            <a:xfrm>
              <a:off x="5334144" y="5632678"/>
              <a:ext cx="2063640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/>
                <a:t>Open Protocole</a:t>
              </a:r>
            </a:p>
            <a:p>
              <a:pPr marL="0" indent="0" algn="ctr">
                <a:buNone/>
              </a:pPr>
              <a:r>
                <a:rPr lang="fr-FR" sz="1867" b="1" dirty="0" err="1"/>
                <a:t>Perenial</a:t>
              </a:r>
              <a:r>
                <a:rPr lang="fr-FR" sz="1867" b="1" dirty="0"/>
                <a:t> </a:t>
              </a:r>
              <a:r>
                <a:rPr lang="fr-FR" sz="1867" b="1" dirty="0" err="1"/>
                <a:t>Metadata</a:t>
              </a:r>
              <a:endParaRPr lang="fr-FR" sz="1867" b="1" dirty="0"/>
            </a:p>
          </p:txBody>
        </p:sp>
        <p:sp>
          <p:nvSpPr>
            <p:cNvPr id="17" name="Espace réservé du contenu 2">
              <a:extLst>
                <a:ext uri="{FF2B5EF4-FFF2-40B4-BE49-F238E27FC236}">
                  <a16:creationId xmlns:a16="http://schemas.microsoft.com/office/drawing/2014/main" id="{19958050-9DA5-CA40-A439-A6EA3BE63813}"/>
                </a:ext>
              </a:extLst>
            </p:cNvPr>
            <p:cNvSpPr txBox="1">
              <a:spLocks/>
            </p:cNvSpPr>
            <p:nvPr/>
          </p:nvSpPr>
          <p:spPr>
            <a:xfrm>
              <a:off x="3365011" y="5550621"/>
              <a:ext cx="1536171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 err="1"/>
                <a:t>Ids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 err="1"/>
                <a:t>Metadata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/>
                <a:t>Index</a:t>
              </a:r>
            </a:p>
          </p:txBody>
        </p:sp>
        <p:sp>
          <p:nvSpPr>
            <p:cNvPr id="26" name="Espace réservé du contenu 2">
              <a:extLst>
                <a:ext uri="{FF2B5EF4-FFF2-40B4-BE49-F238E27FC236}">
                  <a16:creationId xmlns:a16="http://schemas.microsoft.com/office/drawing/2014/main" id="{8CC55E89-85EB-7B46-89B5-CEE9AC1CA95D}"/>
                </a:ext>
              </a:extLst>
            </p:cNvPr>
            <p:cNvSpPr txBox="1">
              <a:spLocks/>
            </p:cNvSpPr>
            <p:nvPr/>
          </p:nvSpPr>
          <p:spPr>
            <a:xfrm>
              <a:off x="7766374" y="5639021"/>
              <a:ext cx="1536171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 err="1"/>
                <a:t>Technical</a:t>
              </a:r>
              <a:r>
                <a:rPr lang="fr-FR" sz="1867" b="1" dirty="0"/>
                <a:t> &amp; Data </a:t>
              </a:r>
              <a:r>
                <a:rPr lang="fr-FR" sz="1600" b="1" dirty="0"/>
                <a:t>(</a:t>
              </a:r>
              <a:r>
                <a:rPr lang="fr-FR" sz="1600" b="1" dirty="0" err="1"/>
                <a:t>Semantics</a:t>
              </a:r>
              <a:endParaRPr lang="fr-FR" sz="1600" b="1" dirty="0"/>
            </a:p>
            <a:p>
              <a:pPr marL="0" indent="0" algn="ctr">
                <a:buNone/>
              </a:pPr>
              <a:r>
                <a:rPr lang="fr-FR" sz="1600" b="1" dirty="0" err="1"/>
                <a:t>Linked</a:t>
              </a:r>
              <a:r>
                <a:rPr lang="fr-FR" sz="1600" b="1" dirty="0"/>
                <a:t> Data</a:t>
              </a:r>
            </a:p>
            <a:p>
              <a:pPr marL="0" indent="0" algn="ctr">
                <a:buNone/>
              </a:pPr>
              <a:r>
                <a:rPr lang="fr-FR" sz="1600" b="1" dirty="0" err="1"/>
                <a:t>Vocabularies</a:t>
              </a:r>
              <a:r>
                <a:rPr lang="fr-FR" sz="1600" b="1" dirty="0"/>
                <a:t>)</a:t>
              </a:r>
              <a:endParaRPr lang="fr-FR" sz="1867" b="1" dirty="0"/>
            </a:p>
          </p:txBody>
        </p:sp>
        <p:sp>
          <p:nvSpPr>
            <p:cNvPr id="27" name="Espace réservé du contenu 2">
              <a:extLst>
                <a:ext uri="{FF2B5EF4-FFF2-40B4-BE49-F238E27FC236}">
                  <a16:creationId xmlns:a16="http://schemas.microsoft.com/office/drawing/2014/main" id="{6476A8CF-9FC0-904E-8130-C8D55FE1C9E3}"/>
                </a:ext>
              </a:extLst>
            </p:cNvPr>
            <p:cNvSpPr txBox="1">
              <a:spLocks/>
            </p:cNvSpPr>
            <p:nvPr/>
          </p:nvSpPr>
          <p:spPr>
            <a:xfrm>
              <a:off x="9587170" y="5379039"/>
              <a:ext cx="1754595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/>
                <a:t>License</a:t>
              </a:r>
            </a:p>
            <a:p>
              <a:pPr marL="0" indent="0" algn="ctr">
                <a:buNone/>
              </a:pPr>
              <a:r>
                <a:rPr lang="fr-FR" sz="1867" b="1" dirty="0" err="1"/>
                <a:t>Well</a:t>
              </a:r>
              <a:r>
                <a:rPr lang="fr-FR" sz="1867" b="1" dirty="0"/>
                <a:t> </a:t>
              </a:r>
              <a:r>
                <a:rPr lang="fr-FR" sz="1867" b="1" dirty="0" err="1"/>
                <a:t>described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/>
                <a:t>Provenance</a:t>
              </a:r>
            </a:p>
            <a:p>
              <a:pPr marL="0" indent="0" algn="ctr">
                <a:buNone/>
              </a:pPr>
              <a:r>
                <a:rPr lang="fr-FR" sz="1867" b="1" dirty="0"/>
                <a:t>Standards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6F147BAD-6740-1445-A366-36E983FCB3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3438" y="102496"/>
            <a:ext cx="3238562" cy="110111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646" y="791407"/>
            <a:ext cx="4850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Helvetica" charset="0"/>
              </a:rPr>
              <a:t>Wilkinson et al., </a:t>
            </a:r>
            <a:r>
              <a:rPr lang="fr-FR" sz="1600" b="1" dirty="0">
                <a:latin typeface="Helvetica" charset="0"/>
              </a:rPr>
              <a:t>The FAIR </a:t>
            </a:r>
            <a:r>
              <a:rPr lang="fr-FR" sz="1600" b="1" dirty="0" err="1">
                <a:latin typeface="Helvetica" charset="0"/>
              </a:rPr>
              <a:t>Guiding</a:t>
            </a:r>
            <a:r>
              <a:rPr lang="fr-FR" sz="1600" b="1" dirty="0">
                <a:latin typeface="Helvetica" charset="0"/>
              </a:rPr>
              <a:t> </a:t>
            </a:r>
            <a:r>
              <a:rPr lang="fr-FR" sz="1600" b="1" dirty="0" err="1">
                <a:latin typeface="Helvetica" charset="0"/>
              </a:rPr>
              <a:t>Principles</a:t>
            </a:r>
            <a:r>
              <a:rPr lang="fr-FR" sz="1600" b="1" dirty="0">
                <a:latin typeface="Helvetica" charset="0"/>
              </a:rPr>
              <a:t> for </a:t>
            </a:r>
            <a:r>
              <a:rPr lang="fr-FR" sz="1600" b="1" dirty="0" err="1">
                <a:latin typeface="Helvetica" charset="0"/>
              </a:rPr>
              <a:t>scientific</a:t>
            </a:r>
            <a:r>
              <a:rPr lang="fr-FR" sz="1600" b="1" dirty="0">
                <a:latin typeface="Helvetica" charset="0"/>
              </a:rPr>
              <a:t> data management and </a:t>
            </a:r>
            <a:r>
              <a:rPr lang="fr-FR" sz="1600" b="1" dirty="0" err="1">
                <a:latin typeface="Helvetica" charset="0"/>
              </a:rPr>
              <a:t>stewardship</a:t>
            </a:r>
            <a:r>
              <a:rPr lang="fr-FR" sz="1600" b="1" dirty="0">
                <a:latin typeface="Helvetica" charset="0"/>
              </a:rPr>
              <a:t>.</a:t>
            </a:r>
            <a:r>
              <a:rPr lang="fr-FR" sz="1600" dirty="0">
                <a:latin typeface="Helvetica" charset="0"/>
              </a:rPr>
              <a:t> </a:t>
            </a:r>
            <a:r>
              <a:rPr lang="fr-FR" sz="1600" i="1" dirty="0">
                <a:latin typeface="Helvetica" charset="0"/>
              </a:rPr>
              <a:t>Scientific Data 3 (2016)</a:t>
            </a:r>
          </a:p>
        </p:txBody>
      </p:sp>
    </p:spTree>
    <p:extLst>
      <p:ext uri="{BB962C8B-B14F-4D97-AF65-F5344CB8AC3E}">
        <p14:creationId xmlns:p14="http://schemas.microsoft.com/office/powerpoint/2010/main" val="382087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01D00E-049C-8645-A7B0-42785B66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 stars Open Data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62927" y="1037889"/>
            <a:ext cx="8801980" cy="3957704"/>
            <a:chOff x="889463" y="1651771"/>
            <a:chExt cx="8801980" cy="395770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531" y="1964451"/>
              <a:ext cx="6421286" cy="36450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889463" y="3913862"/>
              <a:ext cx="3674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Data on the web, open licence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108958" y="3349230"/>
              <a:ext cx="2771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in a 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structured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247803" y="2784598"/>
              <a:ext cx="2842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non-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proprietary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027147" y="1651771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related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to 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other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data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5635" y="2211654"/>
              <a:ext cx="217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identified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by URI</a:t>
              </a:r>
            </a:p>
          </p:txBody>
        </p:sp>
        <p:sp>
          <p:nvSpPr>
            <p:cNvPr id="12" name="Rectangle à coins arrondis 11"/>
            <p:cNvSpPr/>
            <p:nvPr/>
          </p:nvSpPr>
          <p:spPr bwMode="auto">
            <a:xfrm>
              <a:off x="6096000" y="3628502"/>
              <a:ext cx="720080" cy="79673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endParaRPr lang="fr-FR" sz="1400">
                <a:solidFill>
                  <a:srgbClr val="808080"/>
                </a:solidFill>
                <a:latin typeface="Arial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1843838" y="5061725"/>
            <a:ext cx="792106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Progressing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FAIR and Open Data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multidisciplinary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Biologists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of ontologies/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/>
          <p:cNvSpPr txBox="1"/>
          <p:nvPr/>
        </p:nvSpPr>
        <p:spPr>
          <a:xfrm>
            <a:off x="958874" y="1252792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Raw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pheno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variables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23759" y="1481073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5415799-644B-42E9-893C-53850B301BB7}"/>
              </a:ext>
            </a:extLst>
          </p:cNvPr>
          <p:cNvGrpSpPr/>
          <p:nvPr/>
        </p:nvGrpSpPr>
        <p:grpSpPr>
          <a:xfrm>
            <a:off x="1625881" y="1603081"/>
            <a:ext cx="2477729" cy="2247665"/>
            <a:chOff x="1625881" y="1203692"/>
            <a:chExt cx="2477729" cy="22476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E3F9C5-86E6-4BE3-964C-A2D9F0491FB5}"/>
                </a:ext>
              </a:extLst>
            </p:cNvPr>
            <p:cNvSpPr/>
            <p:nvPr/>
          </p:nvSpPr>
          <p:spPr>
            <a:xfrm>
              <a:off x="1625881" y="1203692"/>
              <a:ext cx="2477729" cy="2247665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BDA2DF-E814-41A2-B404-B1C78967C00C}"/>
                </a:ext>
              </a:extLst>
            </p:cNvPr>
            <p:cNvSpPr/>
            <p:nvPr/>
          </p:nvSpPr>
          <p:spPr>
            <a:xfrm>
              <a:off x="1707721" y="1288715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296150-D4D5-4D53-89C4-07F9496B28C4}"/>
                </a:ext>
              </a:extLst>
            </p:cNvPr>
            <p:cNvSpPr/>
            <p:nvPr/>
          </p:nvSpPr>
          <p:spPr>
            <a:xfrm>
              <a:off x="2511377" y="1288715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1FA55D-2D4F-4453-A442-F1B6F547C13C}"/>
                </a:ext>
              </a:extLst>
            </p:cNvPr>
            <p:cNvSpPr/>
            <p:nvPr/>
          </p:nvSpPr>
          <p:spPr>
            <a:xfrm>
              <a:off x="3308057" y="1283898"/>
              <a:ext cx="720080" cy="64807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7A4C4D-F955-43A1-A2F3-AF3F71D58D35}"/>
                </a:ext>
              </a:extLst>
            </p:cNvPr>
            <p:cNvSpPr/>
            <p:nvPr/>
          </p:nvSpPr>
          <p:spPr>
            <a:xfrm>
              <a:off x="1707721" y="2011979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07F8BD8-87EC-419A-9496-25CA82E645B2}"/>
                </a:ext>
              </a:extLst>
            </p:cNvPr>
            <p:cNvSpPr/>
            <p:nvPr/>
          </p:nvSpPr>
          <p:spPr>
            <a:xfrm>
              <a:off x="2509501" y="2011979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4EB109-4646-49E3-8245-09BC4AC19757}"/>
                </a:ext>
              </a:extLst>
            </p:cNvPr>
            <p:cNvSpPr/>
            <p:nvPr/>
          </p:nvSpPr>
          <p:spPr>
            <a:xfrm>
              <a:off x="3303944" y="2014993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C368D0-CA1A-4802-BF4D-FEF708CD3C8B}"/>
                </a:ext>
              </a:extLst>
            </p:cNvPr>
            <p:cNvSpPr/>
            <p:nvPr/>
          </p:nvSpPr>
          <p:spPr>
            <a:xfrm>
              <a:off x="1707721" y="2739932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C04E71-C324-4C15-B797-D6C2AC0C7FAF}"/>
                </a:ext>
              </a:extLst>
            </p:cNvPr>
            <p:cNvSpPr/>
            <p:nvPr/>
          </p:nvSpPr>
          <p:spPr>
            <a:xfrm>
              <a:off x="2511377" y="2739932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687CD14-C34D-4581-8652-D63164E76EF7}"/>
                </a:ext>
              </a:extLst>
            </p:cNvPr>
            <p:cNvSpPr/>
            <p:nvPr/>
          </p:nvSpPr>
          <p:spPr>
            <a:xfrm>
              <a:off x="3303548" y="2739995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</p:grpSp>
      <p:pic>
        <p:nvPicPr>
          <p:cNvPr id="69" name="Image 68">
            <a:extLst>
              <a:ext uri="{FF2B5EF4-FFF2-40B4-BE49-F238E27FC236}">
                <a16:creationId xmlns:a16="http://schemas.microsoft.com/office/drawing/2014/main" id="{DA7DE163-5C34-4D1F-9AD2-6BD517029A1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505" y="5020759"/>
            <a:ext cx="1522512" cy="1321705"/>
          </a:xfrm>
          <a:prstGeom prst="rect">
            <a:avLst/>
          </a:prstGeom>
          <a:ln>
            <a:noFill/>
          </a:ln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656D994F-254D-40E4-B86E-4667CF2D8084}"/>
              </a:ext>
            </a:extLst>
          </p:cNvPr>
          <p:cNvGrpSpPr/>
          <p:nvPr/>
        </p:nvGrpSpPr>
        <p:grpSpPr>
          <a:xfrm>
            <a:off x="6847568" y="1912525"/>
            <a:ext cx="1878935" cy="1530385"/>
            <a:chOff x="6847568" y="1513136"/>
            <a:chExt cx="1878935" cy="1530385"/>
          </a:xfrm>
        </p:grpSpPr>
        <p:sp>
          <p:nvSpPr>
            <p:cNvPr id="71" name="Carré corné 27">
              <a:extLst>
                <a:ext uri="{FF2B5EF4-FFF2-40B4-BE49-F238E27FC236}">
                  <a16:creationId xmlns:a16="http://schemas.microsoft.com/office/drawing/2014/main" id="{B3F842DA-B208-4D07-94E7-A6F5045CE120}"/>
                </a:ext>
              </a:extLst>
            </p:cNvPr>
            <p:cNvSpPr/>
            <p:nvPr/>
          </p:nvSpPr>
          <p:spPr>
            <a:xfrm>
              <a:off x="6847568" y="1513136"/>
              <a:ext cx="1878935" cy="1530385"/>
            </a:xfrm>
            <a:prstGeom prst="foldedCorner">
              <a:avLst>
                <a:gd name="adj" fmla="val 1228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C4A739-767F-4D46-B1E6-BE129F424E0F}"/>
                </a:ext>
              </a:extLst>
            </p:cNvPr>
            <p:cNvSpPr/>
            <p:nvPr/>
          </p:nvSpPr>
          <p:spPr>
            <a:xfrm>
              <a:off x="6925941" y="1583787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074DB90-7BA0-4105-9B0D-BFBC4EEE8904}"/>
                </a:ext>
              </a:extLst>
            </p:cNvPr>
            <p:cNvSpPr/>
            <p:nvPr/>
          </p:nvSpPr>
          <p:spPr>
            <a:xfrm>
              <a:off x="7737836" y="1583787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79B8693-E3BC-4EF3-BA15-1CB3DD85938D}"/>
                </a:ext>
              </a:extLst>
            </p:cNvPr>
            <p:cNvSpPr/>
            <p:nvPr/>
          </p:nvSpPr>
          <p:spPr>
            <a:xfrm>
              <a:off x="7737836" y="2305271"/>
              <a:ext cx="720080" cy="64807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0C31D2-3AEA-4F57-AE67-3DCB5FBB571D}"/>
                </a:ext>
              </a:extLst>
            </p:cNvPr>
            <p:cNvSpPr/>
            <p:nvPr/>
          </p:nvSpPr>
          <p:spPr>
            <a:xfrm>
              <a:off x="6925941" y="2304774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</p:grpSp>
      <p:graphicFrame>
        <p:nvGraphicFramePr>
          <p:cNvPr id="76" name="Tableau 75">
            <a:extLst>
              <a:ext uri="{FF2B5EF4-FFF2-40B4-BE49-F238E27FC236}">
                <a16:creationId xmlns:a16="http://schemas.microsoft.com/office/drawing/2014/main" id="{4FC9BA2C-AB57-42DF-81F3-B5B99D84A083}"/>
              </a:ext>
            </a:extLst>
          </p:cNvPr>
          <p:cNvGraphicFramePr>
            <a:graphicFrameLocks noGrp="1"/>
          </p:cNvGraphicFramePr>
          <p:nvPr/>
        </p:nvGraphicFramePr>
        <p:xfrm>
          <a:off x="6282356" y="4019385"/>
          <a:ext cx="2910959" cy="609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3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Genotype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Treatment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Fusariose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6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A3A43FBC-F57B-4003-A8EC-AE1427E4E44C}"/>
              </a:ext>
            </a:extLst>
          </p:cNvPr>
          <p:cNvGrpSpPr/>
          <p:nvPr/>
        </p:nvGrpSpPr>
        <p:grpSpPr>
          <a:xfrm>
            <a:off x="4288792" y="2324699"/>
            <a:ext cx="2360611" cy="475137"/>
            <a:chOff x="4288792" y="1925310"/>
            <a:chExt cx="2360611" cy="47513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9855DAC-D173-FE43-9815-8756B6CE7CC0}"/>
                </a:ext>
              </a:extLst>
            </p:cNvPr>
            <p:cNvSpPr txBox="1"/>
            <p:nvPr/>
          </p:nvSpPr>
          <p:spPr>
            <a:xfrm>
              <a:off x="4338286" y="1925310"/>
              <a:ext cx="222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Derivation</a:t>
              </a:r>
              <a:r>
                <a:rPr lang="fr-FR" dirty="0"/>
                <a:t>, </a:t>
              </a:r>
              <a:r>
                <a:rPr lang="fr-FR" dirty="0" err="1"/>
                <a:t>Reduction</a:t>
              </a:r>
              <a:endParaRPr lang="fr-FR" dirty="0"/>
            </a:p>
          </p:txBody>
        </p:sp>
        <p:sp>
          <p:nvSpPr>
            <p:cNvPr id="77" name="Flèche droite 34">
              <a:extLst>
                <a:ext uri="{FF2B5EF4-FFF2-40B4-BE49-F238E27FC236}">
                  <a16:creationId xmlns:a16="http://schemas.microsoft.com/office/drawing/2014/main" id="{8D04E4B4-77D8-4816-BABC-71BF2AB6F203}"/>
                </a:ext>
              </a:extLst>
            </p:cNvPr>
            <p:cNvSpPr/>
            <p:nvPr/>
          </p:nvSpPr>
          <p:spPr>
            <a:xfrm>
              <a:off x="4288792" y="2228314"/>
              <a:ext cx="2360611" cy="172133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9" name="Tableau 78">
            <a:extLst>
              <a:ext uri="{FF2B5EF4-FFF2-40B4-BE49-F238E27FC236}">
                <a16:creationId xmlns:a16="http://schemas.microsoft.com/office/drawing/2014/main" id="{F59F3EF8-9839-4B4B-B6B5-A4842FFBA7A1}"/>
              </a:ext>
            </a:extLst>
          </p:cNvPr>
          <p:cNvGraphicFramePr>
            <a:graphicFrameLocks noGrp="1"/>
          </p:cNvGraphicFramePr>
          <p:nvPr/>
        </p:nvGraphicFramePr>
        <p:xfrm>
          <a:off x="206483" y="3969849"/>
          <a:ext cx="5316523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3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84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1047591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487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Genotype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Treatment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N</a:t>
                      </a:r>
                      <a:r>
                        <a:rPr lang="fr-FR" sz="1400" baseline="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Date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Rep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Fusariose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fr-FR" sz="1400" u="none" strike="noStrike" dirty="0">
                          <a:effectLst/>
                        </a:rPr>
                        <a:t>15,32253129</a:t>
                      </a:r>
                      <a:endParaRPr lang="fr-FR" sz="14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15/11/2011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5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fr-FR" sz="1400" u="none" strike="noStrike" dirty="0">
                          <a:effectLst/>
                        </a:rPr>
                        <a:t>15,31430556</a:t>
                      </a:r>
                      <a:endParaRPr lang="fr-FR" sz="14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16/11/2011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2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7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0" name="Image 79">
            <a:extLst>
              <a:ext uri="{FF2B5EF4-FFF2-40B4-BE49-F238E27FC236}">
                <a16:creationId xmlns:a16="http://schemas.microsoft.com/office/drawing/2014/main" id="{9CE4430D-E5E5-481E-9E39-B2742EBD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522" y="5003352"/>
            <a:ext cx="2301026" cy="1476164"/>
          </a:xfrm>
          <a:prstGeom prst="rect">
            <a:avLst/>
          </a:prstGeom>
        </p:spPr>
      </p:pic>
      <p:graphicFrame>
        <p:nvGraphicFramePr>
          <p:cNvPr id="33" name="Diagramme 32">
            <a:extLst>
              <a:ext uri="{FF2B5EF4-FFF2-40B4-BE49-F238E27FC236}">
                <a16:creationId xmlns:a16="http://schemas.microsoft.com/office/drawing/2014/main" id="{3487909F-05B7-451A-BA08-8A15454BD00E}"/>
              </a:ext>
            </a:extLst>
          </p:cNvPr>
          <p:cNvGraphicFramePr/>
          <p:nvPr/>
        </p:nvGraphicFramePr>
        <p:xfrm>
          <a:off x="615855" y="840948"/>
          <a:ext cx="11015807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5B2A7EFC-D9D5-2127-BFA9-F7398B781DC5}"/>
              </a:ext>
            </a:extLst>
          </p:cNvPr>
          <p:cNvSpPr txBox="1">
            <a:spLocks/>
          </p:cNvSpPr>
          <p:nvPr/>
        </p:nvSpPr>
        <p:spPr>
          <a:xfrm>
            <a:off x="743192" y="32185"/>
            <a:ext cx="10216343" cy="400883"/>
          </a:xfrm>
          <a:prstGeom prst="rect">
            <a:avLst/>
          </a:prstGeom>
        </p:spPr>
        <p:txBody>
          <a:bodyPr vert="horz" lIns="0" tIns="46800" rIns="91440" bIns="45720" rtlCol="0" anchor="ctr" anchorCtr="0">
            <a:normAutofit fontScale="90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Blip>
                <a:blip r:embed="rId9"/>
              </a:buBlip>
              <a:defRPr sz="3000" b="1" kern="1200">
                <a:solidFill>
                  <a:srgbClr val="00A3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Phenotyping data life cycle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794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BCB7-5B70-7A4C-984F-2F427925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32185"/>
            <a:ext cx="10216343" cy="40088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Phenotyping</a:t>
            </a:r>
            <a:r>
              <a:rPr lang="fr-FR" dirty="0"/>
              <a:t> data life cycle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958874" y="772503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Raw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pheno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variables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23759" y="1000784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5415799-644B-42E9-893C-53850B301BB7}"/>
              </a:ext>
            </a:extLst>
          </p:cNvPr>
          <p:cNvGrpSpPr/>
          <p:nvPr/>
        </p:nvGrpSpPr>
        <p:grpSpPr>
          <a:xfrm>
            <a:off x="1625881" y="1122792"/>
            <a:ext cx="2477729" cy="2247665"/>
            <a:chOff x="1625881" y="1203692"/>
            <a:chExt cx="2477729" cy="224766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E3F9C5-86E6-4BE3-964C-A2D9F0491FB5}"/>
                </a:ext>
              </a:extLst>
            </p:cNvPr>
            <p:cNvSpPr/>
            <p:nvPr/>
          </p:nvSpPr>
          <p:spPr>
            <a:xfrm>
              <a:off x="1625881" y="1203692"/>
              <a:ext cx="2477729" cy="2247665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BDA2DF-E814-41A2-B404-B1C78967C00C}"/>
                </a:ext>
              </a:extLst>
            </p:cNvPr>
            <p:cNvSpPr/>
            <p:nvPr/>
          </p:nvSpPr>
          <p:spPr>
            <a:xfrm>
              <a:off x="1707721" y="1288715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296150-D4D5-4D53-89C4-07F9496B28C4}"/>
                </a:ext>
              </a:extLst>
            </p:cNvPr>
            <p:cNvSpPr/>
            <p:nvPr/>
          </p:nvSpPr>
          <p:spPr>
            <a:xfrm>
              <a:off x="2511377" y="1288715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1FA55D-2D4F-4453-A442-F1B6F547C13C}"/>
                </a:ext>
              </a:extLst>
            </p:cNvPr>
            <p:cNvSpPr/>
            <p:nvPr/>
          </p:nvSpPr>
          <p:spPr>
            <a:xfrm>
              <a:off x="3308057" y="1283898"/>
              <a:ext cx="720080" cy="64807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7A4C4D-F955-43A1-A2F3-AF3F71D58D35}"/>
                </a:ext>
              </a:extLst>
            </p:cNvPr>
            <p:cNvSpPr/>
            <p:nvPr/>
          </p:nvSpPr>
          <p:spPr>
            <a:xfrm>
              <a:off x="1707721" y="2011979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07F8BD8-87EC-419A-9496-25CA82E645B2}"/>
                </a:ext>
              </a:extLst>
            </p:cNvPr>
            <p:cNvSpPr/>
            <p:nvPr/>
          </p:nvSpPr>
          <p:spPr>
            <a:xfrm>
              <a:off x="2509501" y="2011979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4EB109-4646-49E3-8245-09BC4AC19757}"/>
                </a:ext>
              </a:extLst>
            </p:cNvPr>
            <p:cNvSpPr/>
            <p:nvPr/>
          </p:nvSpPr>
          <p:spPr>
            <a:xfrm>
              <a:off x="3303944" y="2014993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C368D0-CA1A-4802-BF4D-FEF708CD3C8B}"/>
                </a:ext>
              </a:extLst>
            </p:cNvPr>
            <p:cNvSpPr/>
            <p:nvPr/>
          </p:nvSpPr>
          <p:spPr>
            <a:xfrm>
              <a:off x="1707721" y="2739932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C04E71-C324-4C15-B797-D6C2AC0C7FAF}"/>
                </a:ext>
              </a:extLst>
            </p:cNvPr>
            <p:cNvSpPr/>
            <p:nvPr/>
          </p:nvSpPr>
          <p:spPr>
            <a:xfrm>
              <a:off x="2511377" y="2739932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687CD14-C34D-4581-8652-D63164E76EF7}"/>
                </a:ext>
              </a:extLst>
            </p:cNvPr>
            <p:cNvSpPr/>
            <p:nvPr/>
          </p:nvSpPr>
          <p:spPr>
            <a:xfrm>
              <a:off x="3303548" y="2739995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56D994F-254D-40E4-B86E-4667CF2D8084}"/>
              </a:ext>
            </a:extLst>
          </p:cNvPr>
          <p:cNvGrpSpPr/>
          <p:nvPr/>
        </p:nvGrpSpPr>
        <p:grpSpPr>
          <a:xfrm>
            <a:off x="6847568" y="1432236"/>
            <a:ext cx="1878935" cy="1530385"/>
            <a:chOff x="6847568" y="1513136"/>
            <a:chExt cx="1878935" cy="1530385"/>
          </a:xfrm>
        </p:grpSpPr>
        <p:sp>
          <p:nvSpPr>
            <p:cNvPr id="71" name="Carré corné 27">
              <a:extLst>
                <a:ext uri="{FF2B5EF4-FFF2-40B4-BE49-F238E27FC236}">
                  <a16:creationId xmlns:a16="http://schemas.microsoft.com/office/drawing/2014/main" id="{B3F842DA-B208-4D07-94E7-A6F5045CE120}"/>
                </a:ext>
              </a:extLst>
            </p:cNvPr>
            <p:cNvSpPr/>
            <p:nvPr/>
          </p:nvSpPr>
          <p:spPr>
            <a:xfrm>
              <a:off x="6847568" y="1513136"/>
              <a:ext cx="1878935" cy="1530385"/>
            </a:xfrm>
            <a:prstGeom prst="foldedCorner">
              <a:avLst>
                <a:gd name="adj" fmla="val 12287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C4A739-767F-4D46-B1E6-BE129F424E0F}"/>
                </a:ext>
              </a:extLst>
            </p:cNvPr>
            <p:cNvSpPr/>
            <p:nvPr/>
          </p:nvSpPr>
          <p:spPr>
            <a:xfrm>
              <a:off x="6925941" y="1583787"/>
              <a:ext cx="720080" cy="648072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high 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074DB90-7BA0-4105-9B0D-BFBC4EEE8904}"/>
                </a:ext>
              </a:extLst>
            </p:cNvPr>
            <p:cNvSpPr/>
            <p:nvPr/>
          </p:nvSpPr>
          <p:spPr>
            <a:xfrm>
              <a:off x="7737836" y="1583787"/>
              <a:ext cx="720080" cy="648072"/>
            </a:xfrm>
            <a:prstGeom prst="rect">
              <a:avLst/>
            </a:prstGeom>
            <a:solidFill>
              <a:srgbClr val="FFFF6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high 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79B8693-E3BC-4EF3-BA15-1CB3DD85938D}"/>
                </a:ext>
              </a:extLst>
            </p:cNvPr>
            <p:cNvSpPr/>
            <p:nvPr/>
          </p:nvSpPr>
          <p:spPr>
            <a:xfrm>
              <a:off x="7737836" y="2305271"/>
              <a:ext cx="720080" cy="648072"/>
            </a:xfrm>
            <a:prstGeom prst="rect">
              <a:avLst/>
            </a:prstGeom>
            <a:solidFill>
              <a:srgbClr val="FFFF9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Charger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0C31D2-3AEA-4F57-AE67-3DCB5FBB571D}"/>
                </a:ext>
              </a:extLst>
            </p:cNvPr>
            <p:cNvSpPr/>
            <p:nvPr/>
          </p:nvSpPr>
          <p:spPr>
            <a:xfrm>
              <a:off x="6925941" y="2304774"/>
              <a:ext cx="720080" cy="64807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Soissons x </a:t>
              </a:r>
              <a:r>
                <a:rPr kumimoji="0" lang="fr-FR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low</a:t>
              </a:r>
              <a:r>
                <a:rPr kumimoji="0" lang="fr-F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input</a:t>
              </a:r>
            </a:p>
          </p:txBody>
        </p:sp>
      </p:grpSp>
      <p:graphicFrame>
        <p:nvGraphicFramePr>
          <p:cNvPr id="76" name="Tableau 75">
            <a:extLst>
              <a:ext uri="{FF2B5EF4-FFF2-40B4-BE49-F238E27FC236}">
                <a16:creationId xmlns:a16="http://schemas.microsoft.com/office/drawing/2014/main" id="{4FC9BA2C-AB57-42DF-81F3-B5B99D84A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99868"/>
              </p:ext>
            </p:extLst>
          </p:nvPr>
        </p:nvGraphicFramePr>
        <p:xfrm>
          <a:off x="6282356" y="3539096"/>
          <a:ext cx="2910959" cy="609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3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Genotype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Treatment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Fusariose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8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6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A3A43FBC-F57B-4003-A8EC-AE1427E4E44C}"/>
              </a:ext>
            </a:extLst>
          </p:cNvPr>
          <p:cNvGrpSpPr/>
          <p:nvPr/>
        </p:nvGrpSpPr>
        <p:grpSpPr>
          <a:xfrm>
            <a:off x="4288792" y="1844410"/>
            <a:ext cx="2360611" cy="475137"/>
            <a:chOff x="4288792" y="1925310"/>
            <a:chExt cx="2360611" cy="47513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9855DAC-D173-FE43-9815-8756B6CE7CC0}"/>
                </a:ext>
              </a:extLst>
            </p:cNvPr>
            <p:cNvSpPr txBox="1"/>
            <p:nvPr/>
          </p:nvSpPr>
          <p:spPr>
            <a:xfrm>
              <a:off x="4338286" y="1925310"/>
              <a:ext cx="2220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Derivation</a:t>
              </a:r>
              <a:r>
                <a:rPr lang="fr-FR" dirty="0"/>
                <a:t>, </a:t>
              </a:r>
              <a:r>
                <a:rPr lang="fr-FR" dirty="0" err="1"/>
                <a:t>Reduction</a:t>
              </a:r>
              <a:endParaRPr lang="fr-FR" dirty="0"/>
            </a:p>
          </p:txBody>
        </p:sp>
        <p:sp>
          <p:nvSpPr>
            <p:cNvPr id="77" name="Flèche droite 34">
              <a:extLst>
                <a:ext uri="{FF2B5EF4-FFF2-40B4-BE49-F238E27FC236}">
                  <a16:creationId xmlns:a16="http://schemas.microsoft.com/office/drawing/2014/main" id="{8D04E4B4-77D8-4816-BABC-71BF2AB6F203}"/>
                </a:ext>
              </a:extLst>
            </p:cNvPr>
            <p:cNvSpPr/>
            <p:nvPr/>
          </p:nvSpPr>
          <p:spPr>
            <a:xfrm>
              <a:off x="4288792" y="2228314"/>
              <a:ext cx="2360611" cy="172133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9" name="Tableau 78">
            <a:extLst>
              <a:ext uri="{FF2B5EF4-FFF2-40B4-BE49-F238E27FC236}">
                <a16:creationId xmlns:a16="http://schemas.microsoft.com/office/drawing/2014/main" id="{F59F3EF8-9839-4B4B-B6B5-A4842FFBA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56702"/>
              </p:ext>
            </p:extLst>
          </p:nvPr>
        </p:nvGraphicFramePr>
        <p:xfrm>
          <a:off x="206483" y="3489560"/>
          <a:ext cx="5316523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13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84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1047591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487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Genotype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Treatment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N</a:t>
                      </a:r>
                      <a:r>
                        <a:rPr lang="fr-FR" sz="1400" baseline="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Date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 err="1"/>
                        <a:t>Rep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400" dirty="0"/>
                        <a:t>Fusariose</a:t>
                      </a:r>
                      <a:endParaRPr lang="fr-FR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fr-FR" sz="1400" u="none" strike="noStrike" dirty="0">
                          <a:effectLst/>
                        </a:rPr>
                        <a:t>15,32253129</a:t>
                      </a:r>
                      <a:endParaRPr lang="fr-FR" sz="14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15/11/2011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5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Soissons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 err="1"/>
                        <a:t>low</a:t>
                      </a:r>
                      <a:r>
                        <a:rPr lang="fr-FR" sz="1400" dirty="0"/>
                        <a:t> input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fr-FR" sz="1400" u="none" strike="noStrike" dirty="0">
                          <a:effectLst/>
                        </a:rPr>
                        <a:t>15,31430556</a:t>
                      </a:r>
                      <a:endParaRPr lang="fr-FR" sz="14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16/11/2011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2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400" dirty="0"/>
                        <a:t>7</a:t>
                      </a:r>
                      <a:endParaRPr lang="fr-F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rganigramme : Multidocument 17">
            <a:extLst>
              <a:ext uri="{FF2B5EF4-FFF2-40B4-BE49-F238E27FC236}">
                <a16:creationId xmlns:a16="http://schemas.microsoft.com/office/drawing/2014/main" id="{E3946AB7-56D9-4EAC-B335-72BEA8F78610}"/>
              </a:ext>
            </a:extLst>
          </p:cNvPr>
          <p:cNvSpPr/>
          <p:nvPr/>
        </p:nvSpPr>
        <p:spPr>
          <a:xfrm>
            <a:off x="10530434" y="978713"/>
            <a:ext cx="1228565" cy="2501862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Variety</a:t>
            </a:r>
            <a:r>
              <a:rPr lang="fr-FR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charger </a:t>
            </a:r>
            <a:r>
              <a:rPr lang="fr-FR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fr-FR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resistant</a:t>
            </a:r>
            <a:r>
              <a:rPr lang="fr-FR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fusariose </a:t>
            </a:r>
            <a:r>
              <a:rPr lang="fr-FR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under</a:t>
            </a:r>
            <a:r>
              <a:rPr lang="fr-FR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intensive cultural practice</a:t>
            </a:r>
          </a:p>
          <a:p>
            <a:pPr algn="ctr"/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46ACAF2-2AF1-41B1-B89D-CB4CB88CB195}"/>
              </a:ext>
            </a:extLst>
          </p:cNvPr>
          <p:cNvGrpSpPr/>
          <p:nvPr/>
        </p:nvGrpSpPr>
        <p:grpSpPr>
          <a:xfrm>
            <a:off x="8925132" y="1845281"/>
            <a:ext cx="1411560" cy="474267"/>
            <a:chOff x="8925132" y="1926181"/>
            <a:chExt cx="1411560" cy="474267"/>
          </a:xfrm>
        </p:grpSpPr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FAC8A14E-591F-4CBD-88F4-B0531C27DDC9}"/>
                </a:ext>
              </a:extLst>
            </p:cNvPr>
            <p:cNvSpPr txBox="1"/>
            <p:nvPr/>
          </p:nvSpPr>
          <p:spPr>
            <a:xfrm>
              <a:off x="8974625" y="1926181"/>
              <a:ext cx="1230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Publication</a:t>
              </a:r>
            </a:p>
          </p:txBody>
        </p:sp>
        <p:sp>
          <p:nvSpPr>
            <p:cNvPr id="83" name="Flèche droite 34">
              <a:extLst>
                <a:ext uri="{FF2B5EF4-FFF2-40B4-BE49-F238E27FC236}">
                  <a16:creationId xmlns:a16="http://schemas.microsoft.com/office/drawing/2014/main" id="{96A999BD-33FA-4A72-98F3-86C32B40613D}"/>
                </a:ext>
              </a:extLst>
            </p:cNvPr>
            <p:cNvSpPr/>
            <p:nvPr/>
          </p:nvSpPr>
          <p:spPr>
            <a:xfrm>
              <a:off x="8925132" y="2229186"/>
              <a:ext cx="1411560" cy="171262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85" name="Diagramme 84">
            <a:extLst>
              <a:ext uri="{FF2B5EF4-FFF2-40B4-BE49-F238E27FC236}">
                <a16:creationId xmlns:a16="http://schemas.microsoft.com/office/drawing/2014/main" id="{CF3395C5-1A23-4653-92C5-BFB3D05CC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633101"/>
              </p:ext>
            </p:extLst>
          </p:nvPr>
        </p:nvGraphicFramePr>
        <p:xfrm>
          <a:off x="615855" y="360659"/>
          <a:ext cx="11015807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F8FEA5E5-C15D-140A-5300-EF481AF2DB12}"/>
              </a:ext>
            </a:extLst>
          </p:cNvPr>
          <p:cNvSpPr txBox="1"/>
          <p:nvPr/>
        </p:nvSpPr>
        <p:spPr>
          <a:xfrm>
            <a:off x="1486499" y="4474362"/>
            <a:ext cx="40980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noProof="0" dirty="0"/>
              <a:t>VARIABLES</a:t>
            </a:r>
          </a:p>
          <a:p>
            <a:pPr lvl="0"/>
            <a:r>
              <a:rPr lang="en-GB" noProof="0" dirty="0"/>
              <a:t>Traceability</a:t>
            </a:r>
          </a:p>
          <a:p>
            <a:pPr lvl="0"/>
            <a:r>
              <a:rPr lang="en-GB" noProof="0" dirty="0"/>
              <a:t>Raw measures</a:t>
            </a:r>
          </a:p>
          <a:p>
            <a:pPr lvl="0"/>
            <a:r>
              <a:rPr lang="en-GB" noProof="0" dirty="0"/>
              <a:t>Data Cleaning</a:t>
            </a:r>
          </a:p>
          <a:p>
            <a:pPr lvl="0"/>
            <a:r>
              <a:rPr lang="en-GB" noProof="0" dirty="0"/>
              <a:t>Platform IS (Emphasis IS, PHIS, …)</a:t>
            </a:r>
          </a:p>
          <a:p>
            <a:pPr lvl="0"/>
            <a:r>
              <a:rPr lang="en-US" dirty="0"/>
              <a:t>Reproducibility &amp; Provenance 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FE0CC6-1DF5-C2B2-9969-5DFDFE7ED3A0}"/>
              </a:ext>
            </a:extLst>
          </p:cNvPr>
          <p:cNvSpPr txBox="1"/>
          <p:nvPr/>
        </p:nvSpPr>
        <p:spPr>
          <a:xfrm>
            <a:off x="6282356" y="4474362"/>
            <a:ext cx="5106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noProof="0" dirty="0"/>
              <a:t>INDICATORS</a:t>
            </a:r>
          </a:p>
          <a:p>
            <a:pPr lvl="0"/>
            <a:r>
              <a:rPr lang="en-GB" noProof="0" dirty="0"/>
              <a:t>New computation for each scientific question</a:t>
            </a:r>
          </a:p>
          <a:p>
            <a:pPr lvl="0"/>
            <a:r>
              <a:rPr lang="en-GB" noProof="0" dirty="0"/>
              <a:t>One raw dataset </a:t>
            </a:r>
            <a:r>
              <a:rPr lang="en-GB" noProof="0" dirty="0">
                <a:sym typeface="Wingdings" pitchFamily="2" charset="2"/>
              </a:rPr>
              <a:t> many computed datasets</a:t>
            </a:r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C039A-43F4-8649-0348-DBA3A5FBC383}"/>
              </a:ext>
            </a:extLst>
          </p:cNvPr>
          <p:cNvSpPr/>
          <p:nvPr/>
        </p:nvSpPr>
        <p:spPr>
          <a:xfrm>
            <a:off x="9193315" y="5543485"/>
            <a:ext cx="27533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u="sng" dirty="0">
                <a:sym typeface="Wingdings" panose="05000000000000000000" pitchFamily="2" charset="2"/>
              </a:rPr>
              <a:t>Raw data long </a:t>
            </a:r>
            <a:r>
              <a:rPr lang="fr-FR" sz="2400" b="1" u="sng" dirty="0" err="1">
                <a:sym typeface="Wingdings" panose="05000000000000000000" pitchFamily="2" charset="2"/>
              </a:rPr>
              <a:t>term</a:t>
            </a:r>
            <a:r>
              <a:rPr lang="fr-FR" sz="2400" b="1" u="sng" dirty="0">
                <a:sym typeface="Wingdings" panose="05000000000000000000" pitchFamily="2" charset="2"/>
              </a:rPr>
              <a:t> </a:t>
            </a:r>
          </a:p>
          <a:p>
            <a:pPr lvl="0"/>
            <a:r>
              <a:rPr lang="fr-FR" sz="2400" b="1" u="sng" dirty="0">
                <a:sym typeface="Wingdings" panose="05000000000000000000" pitchFamily="2" charset="2"/>
              </a:rPr>
              <a:t>conservation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6759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3121</Words>
  <Application>Microsoft Macintosh PowerPoint</Application>
  <PresentationFormat>Grand écran</PresentationFormat>
  <Paragraphs>584</Paragraphs>
  <Slides>43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Calibri Light</vt:lpstr>
      <vt:lpstr>Corbel</vt:lpstr>
      <vt:lpstr>Courier New</vt:lpstr>
      <vt:lpstr>Helvetica</vt:lpstr>
      <vt:lpstr>Noto Sans Symbols</vt:lpstr>
      <vt:lpstr>Raleway</vt:lpstr>
      <vt:lpstr>Times</vt:lpstr>
      <vt:lpstr>Verdana</vt:lpstr>
      <vt:lpstr>Wingdings</vt:lpstr>
      <vt:lpstr>Thème Office</vt:lpstr>
      <vt:lpstr>1_Thème Office</vt:lpstr>
      <vt:lpstr>Minimum Information for Plant Phenotyping Experiments (MIAPPE)</vt:lpstr>
      <vt:lpstr>Plant Phenotyping standards: WHY </vt:lpstr>
      <vt:lpstr>Genome / Environment / Phenome</vt:lpstr>
      <vt:lpstr>Why should we standardize phenotyping data?</vt:lpstr>
      <vt:lpstr>Europe open access and interoperability policy</vt:lpstr>
      <vt:lpstr>FAIR Data Principles</vt:lpstr>
      <vt:lpstr>5 stars Open Data</vt:lpstr>
      <vt:lpstr>Présentation PowerPoint</vt:lpstr>
      <vt:lpstr>Phenotyping data life cycle</vt:lpstr>
      <vt:lpstr>Plant Data StandardS : WHO</vt:lpstr>
      <vt:lpstr>Interoperability in International network</vt:lpstr>
      <vt:lpstr>Plant data standards contributors</vt:lpstr>
      <vt:lpstr>Plant Data StandardS : WHAT</vt:lpstr>
      <vt:lpstr>Data standards for FAIR</vt:lpstr>
      <vt:lpstr>Phenotype Semantic Standard: Ontologies</vt:lpstr>
      <vt:lpstr>Plant Structure Standard</vt:lpstr>
      <vt:lpstr>Plant Structure Standard : MIAPPE</vt:lpstr>
      <vt:lpstr>Plant Structure Standard</vt:lpstr>
      <vt:lpstr>MIAPPE Semantic: PPEO</vt:lpstr>
      <vt:lpstr>Plant Technical Standard</vt:lpstr>
      <vt:lpstr>Standardized Specification </vt:lpstr>
      <vt:lpstr>BrAPI data model</vt:lpstr>
      <vt:lpstr>MIAPPE File Archive</vt:lpstr>
      <vt:lpstr>MIAPPE File: Poplar Phenology dataset  </vt:lpstr>
      <vt:lpstr>MIAPPE Specifications</vt:lpstr>
      <vt:lpstr>MIAPPE Specifications</vt:lpstr>
      <vt:lpstr>MIAPPE Specifications</vt:lpstr>
      <vt:lpstr>MIAPPE V1.1 Overview the (ISA) backbone</vt:lpstr>
      <vt:lpstr>Simple examples in MIAPPE</vt:lpstr>
      <vt:lpstr>Présentation PowerPoint</vt:lpstr>
      <vt:lpstr>Présentation PowerPoint</vt:lpstr>
      <vt:lpstr>MIAPPE 1.1 Overview</vt:lpstr>
      <vt:lpstr>MIAPPE V1.1 Overview Data file content</vt:lpstr>
      <vt:lpstr>MIAPPE main sections – Investigation</vt:lpstr>
      <vt:lpstr>MIAPPE main sections – Study</vt:lpstr>
      <vt:lpstr>MIAPPE v1.1 Study Metadata</vt:lpstr>
      <vt:lpstr>MIAPPE main sections – Biological material</vt:lpstr>
      <vt:lpstr>MIAPPE main sections – Biological material</vt:lpstr>
      <vt:lpstr>MIAPPE main sections – Observed Variable (Assay)</vt:lpstr>
      <vt:lpstr>MIAPPE v1.1 Metadata</vt:lpstr>
      <vt:lpstr>Data Integration between silos, From Phenotyping to Genotyping</vt:lpstr>
      <vt:lpstr>Présentation PowerPoint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cyril.pommier</cp:lastModifiedBy>
  <cp:revision>31</cp:revision>
  <dcterms:created xsi:type="dcterms:W3CDTF">2019-12-11T10:12:20Z</dcterms:created>
  <dcterms:modified xsi:type="dcterms:W3CDTF">2023-05-11T16:10:26Z</dcterms:modified>
</cp:coreProperties>
</file>